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7" r:id="rId5"/>
    <p:sldMasterId id="2147483708" r:id="rId6"/>
    <p:sldMasterId id="2147483709" r:id="rId7"/>
    <p:sldMasterId id="2147483710" r:id="rId8"/>
    <p:sldMasterId id="2147483711"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Lst>
  <p:sldSz cy="5143500" cx="9144000"/>
  <p:notesSz cx="6858000" cy="9144000"/>
  <p:embeddedFontLst>
    <p:embeddedFont>
      <p:font typeface="Raleway"/>
      <p:regular r:id="rId76"/>
      <p:bold r:id="rId77"/>
      <p:italic r:id="rId78"/>
      <p:boldItalic r:id="rId79"/>
    </p:embeddedFont>
    <p:embeddedFont>
      <p:font typeface="Raleway SemiBold"/>
      <p:regular r:id="rId80"/>
      <p:bold r:id="rId81"/>
      <p:italic r:id="rId82"/>
      <p:boldItalic r:id="rId83"/>
    </p:embeddedFont>
    <p:embeddedFont>
      <p:font typeface="Roboto"/>
      <p:regular r:id="rId84"/>
      <p:bold r:id="rId85"/>
      <p:italic r:id="rId86"/>
      <p:boldItalic r:id="rId87"/>
    </p:embeddedFont>
    <p:embeddedFont>
      <p:font typeface="Montserrat"/>
      <p:regular r:id="rId88"/>
      <p:bold r:id="rId89"/>
      <p:italic r:id="rId90"/>
      <p:boldItalic r:id="rId91"/>
    </p:embeddedFont>
    <p:embeddedFont>
      <p:font typeface="Lato"/>
      <p:regular r:id="rId92"/>
      <p:bold r:id="rId93"/>
      <p:italic r:id="rId94"/>
      <p:boldItalic r:id="rId95"/>
    </p:embeddedFont>
    <p:embeddedFont>
      <p:font typeface="Helvetica Neue"/>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543DF4B-7D46-4613-94AA-97F3783AB9AA}">
  <a:tblStyle styleId="{2543DF4B-7D46-4613-94AA-97F3783AB9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3E1BFF9-3E13-4F5C-A148-026036EBB152}"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font" Target="fonts/Lato-boldItalic.fntdata"/><Relationship Id="rId94" Type="http://schemas.openxmlformats.org/officeDocument/2006/relationships/font" Target="fonts/Lato-italic.fntdata"/><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1.xml"/><Relationship Id="rId99" Type="http://schemas.openxmlformats.org/officeDocument/2006/relationships/font" Target="fonts/HelveticaNeue-boldItalic.fntdata"/><Relationship Id="rId10" Type="http://schemas.openxmlformats.org/officeDocument/2006/relationships/notesMaster" Target="notesMasters/notesMaster1.xml"/><Relationship Id="rId98" Type="http://schemas.openxmlformats.org/officeDocument/2006/relationships/font" Target="fonts/HelveticaNeue-italic.fntdata"/><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font" Target="fonts/Montserrat-boldItalic.fntdata"/><Relationship Id="rId90" Type="http://schemas.openxmlformats.org/officeDocument/2006/relationships/font" Target="fonts/Montserrat-italic.fntdata"/><Relationship Id="rId93" Type="http://schemas.openxmlformats.org/officeDocument/2006/relationships/font" Target="fonts/Lato-bold.fntdata"/><Relationship Id="rId92" Type="http://schemas.openxmlformats.org/officeDocument/2006/relationships/font" Target="fonts/Lato-regular.fntdata"/><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 Id="rId84" Type="http://schemas.openxmlformats.org/officeDocument/2006/relationships/font" Target="fonts/Roboto-regular.fntdata"/><Relationship Id="rId83" Type="http://schemas.openxmlformats.org/officeDocument/2006/relationships/font" Target="fonts/RalewaySemiBold-boldItalic.fntdata"/><Relationship Id="rId86" Type="http://schemas.openxmlformats.org/officeDocument/2006/relationships/font" Target="fonts/Roboto-italic.fntdata"/><Relationship Id="rId85" Type="http://schemas.openxmlformats.org/officeDocument/2006/relationships/font" Target="fonts/Roboto-bold.fntdata"/><Relationship Id="rId88" Type="http://schemas.openxmlformats.org/officeDocument/2006/relationships/font" Target="fonts/Montserrat-regular.fntdata"/><Relationship Id="rId87" Type="http://schemas.openxmlformats.org/officeDocument/2006/relationships/font" Target="fonts/Roboto-boldItalic.fntdata"/><Relationship Id="rId89" Type="http://schemas.openxmlformats.org/officeDocument/2006/relationships/font" Target="fonts/Montserrat-bold.fntdata"/><Relationship Id="rId80" Type="http://schemas.openxmlformats.org/officeDocument/2006/relationships/font" Target="fonts/RalewaySemiBold-regular.fntdata"/><Relationship Id="rId82" Type="http://schemas.openxmlformats.org/officeDocument/2006/relationships/font" Target="fonts/RalewaySemiBold-italic.fntdata"/><Relationship Id="rId81" Type="http://schemas.openxmlformats.org/officeDocument/2006/relationships/font" Target="fonts/RalewaySemiBold-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font" Target="fonts/Raleway-bold.fntdata"/><Relationship Id="rId76" Type="http://schemas.openxmlformats.org/officeDocument/2006/relationships/font" Target="fonts/Raleway-regular.fntdata"/><Relationship Id="rId79" Type="http://schemas.openxmlformats.org/officeDocument/2006/relationships/font" Target="fonts/Raleway-boldItalic.fntdata"/><Relationship Id="rId78" Type="http://schemas.openxmlformats.org/officeDocument/2006/relationships/font" Target="fonts/Raleway-italic.fntdata"/><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753301778c_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753301778c_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753301778c_49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753301778c_49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753301778c_49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753301778c_49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753301778c_49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753301778c_49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753301778c_1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753301778c_1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753301778c_1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753301778c_1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753301778c_11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753301778c_11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GAN based learning, a CNN based context encoder-decoder is used to fill out the patches in the images. </a:t>
            </a:r>
            <a:endParaRPr/>
          </a:p>
          <a:p>
            <a:pPr indent="0" lvl="0" marL="0" rtl="0" algn="l">
              <a:spcBef>
                <a:spcPts val="0"/>
              </a:spcBef>
              <a:spcAft>
                <a:spcPts val="0"/>
              </a:spcAft>
              <a:buNone/>
            </a:pPr>
            <a:r>
              <a:rPr lang="en"/>
              <a:t>The output of encoder-decoder is used as input for GAN to generate a realistic image.</a:t>
            </a:r>
            <a:endParaRPr/>
          </a:p>
          <a:p>
            <a:pPr indent="0" lvl="0" marL="0" rtl="0" algn="l">
              <a:spcBef>
                <a:spcPts val="0"/>
              </a:spcBef>
              <a:spcAft>
                <a:spcPts val="0"/>
              </a:spcAft>
              <a:buNone/>
            </a:pPr>
            <a:r>
              <a:rPr lang="en"/>
              <a:t>For monitoring the performance of the model we use tensorboard to graph all the losses and we also plot the Image PSNR after each epoch (Peak Signal to noice ratio) to know the quality of the image generated by the model.</a:t>
            </a:r>
            <a:endParaRPr/>
          </a:p>
          <a:p>
            <a:pPr indent="0" lvl="0" marL="0" rtl="0" algn="l">
              <a:spcBef>
                <a:spcPts val="0"/>
              </a:spcBef>
              <a:spcAft>
                <a:spcPts val="0"/>
              </a:spcAft>
              <a:buNone/>
            </a:pPr>
            <a:r>
              <a:rPr lang="en"/>
              <a:t>In the next slide I am going to explain the architecture</a:t>
            </a:r>
            <a:endParaRPr/>
          </a:p>
          <a:p>
            <a:pPr indent="0" lvl="0" marL="0" rtl="0" algn="l">
              <a:spcBef>
                <a:spcPts val="0"/>
              </a:spcBef>
              <a:spcAft>
                <a:spcPts val="0"/>
              </a:spcAft>
              <a:buClr>
                <a:schemeClr val="dk1"/>
              </a:buClr>
              <a:buSzPts val="1100"/>
              <a:buFont typeface="Arial"/>
              <a:buNone/>
            </a:pPr>
            <a:r>
              <a:rPr lang="en">
                <a:solidFill>
                  <a:schemeClr val="dk1"/>
                </a:solidFill>
              </a:rPr>
              <a:t>We spent days over fixing the ID-MRF loss in VGG layer which was eventually being used in the local and global losses. [Shrestha]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753301778c_11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753301778c_11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generator network consists of n (n = 3) parallel encoder-decoder branches to extract different levels of features from input. They are concatenated at the end and the output is fed into GANS.</a:t>
            </a:r>
            <a:endParaRPr/>
          </a:p>
          <a:p>
            <a:pPr indent="0" lvl="0" marL="0" rtl="0" algn="l">
              <a:spcBef>
                <a:spcPts val="0"/>
              </a:spcBef>
              <a:spcAft>
                <a:spcPts val="0"/>
              </a:spcAft>
              <a:buNone/>
            </a:pPr>
            <a:r>
              <a:rPr lang="en"/>
              <a:t>The global &amp; local discriminators for adversarial training</a:t>
            </a:r>
            <a:endParaRPr/>
          </a:p>
          <a:p>
            <a:pPr indent="0" lvl="0" marL="0" rtl="0" algn="l">
              <a:spcBef>
                <a:spcPts val="0"/>
              </a:spcBef>
              <a:spcAft>
                <a:spcPts val="0"/>
              </a:spcAft>
              <a:buClr>
                <a:schemeClr val="dk1"/>
              </a:buClr>
              <a:buSzPts val="1100"/>
              <a:buFont typeface="Arial"/>
              <a:buNone/>
            </a:pPr>
            <a:r>
              <a:rPr lang="en"/>
              <a:t>The ID MRF loss is used the fine tune the generated images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753301778c_11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753301778c_11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average PSNR is 27.4. The reference paper we followed, reports PSNR value to be 25.70. We changed the normalization technique they were using from </a:t>
            </a:r>
            <a:r>
              <a:rPr lang="en" sz="900">
                <a:solidFill>
                  <a:srgbClr val="24292E"/>
                </a:solidFill>
                <a:highlight>
                  <a:srgbClr val="ACF2BD"/>
                </a:highlight>
                <a:latin typeface="Courier New"/>
                <a:ea typeface="Courier New"/>
                <a:cs typeface="Courier New"/>
                <a:sym typeface="Courier New"/>
              </a:rPr>
              <a:t>NORM_MINUS_PLUS_ONE to </a:t>
            </a:r>
            <a:r>
              <a:rPr lang="en" sz="900">
                <a:solidFill>
                  <a:srgbClr val="24292E"/>
                </a:solidFill>
                <a:highlight>
                  <a:srgbClr val="FDB8C0"/>
                </a:highlight>
                <a:latin typeface="Courier New"/>
                <a:ea typeface="Courier New"/>
                <a:cs typeface="Courier New"/>
                <a:sym typeface="Courier New"/>
              </a:rPr>
              <a:t>NORM_ZERO_ONE. </a:t>
            </a:r>
            <a:r>
              <a:rPr lang="en" sz="900">
                <a:solidFill>
                  <a:srgbClr val="24292E"/>
                </a:solidFill>
                <a:highlight>
                  <a:srgbClr val="FFFFFF"/>
                </a:highlight>
                <a:latin typeface="Courier New"/>
                <a:ea typeface="Courier New"/>
                <a:cs typeface="Courier New"/>
                <a:sym typeface="Courier New"/>
              </a:rPr>
              <a:t>I believe this led to improvement in PSNR. With every epoch there is an marginal improvement in the PSNR.</a:t>
            </a:r>
            <a:endParaRPr sz="90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900">
                <a:solidFill>
                  <a:srgbClr val="24292E"/>
                </a:solidFill>
                <a:highlight>
                  <a:srgbClr val="FFFFFF"/>
                </a:highlight>
                <a:latin typeface="Courier New"/>
                <a:ea typeface="Courier New"/>
                <a:cs typeface="Courier New"/>
                <a:sym typeface="Courier New"/>
              </a:rPr>
              <a:t>The below images stacked horizontally shows the image with mask, predicted image and ground truth image</a:t>
            </a:r>
            <a:endParaRPr sz="900">
              <a:solidFill>
                <a:srgbClr val="24292E"/>
              </a:solidFill>
              <a:highlight>
                <a:srgbClr val="FFFFFF"/>
              </a:highlight>
              <a:latin typeface="Courier New"/>
              <a:ea typeface="Courier New"/>
              <a:cs typeface="Courier New"/>
              <a:sym typeface="Courier New"/>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753301778c_11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753301778c_11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time.</a:t>
            </a:r>
            <a:endParaRPr/>
          </a:p>
          <a:p>
            <a:pPr indent="0" lvl="0" marL="0" rtl="0" algn="l">
              <a:spcBef>
                <a:spcPts val="0"/>
              </a:spcBef>
              <a:spcAft>
                <a:spcPts val="0"/>
              </a:spcAft>
              <a:buNone/>
            </a:pPr>
            <a:r>
              <a:rPr lang="en"/>
              <a:t>5 epochs K80 - 18 hours</a:t>
            </a:r>
            <a:endParaRPr/>
          </a:p>
          <a:p>
            <a:pPr indent="0" lvl="0" marL="0" rtl="0" algn="l">
              <a:spcBef>
                <a:spcPts val="0"/>
              </a:spcBef>
              <a:spcAft>
                <a:spcPts val="0"/>
              </a:spcAft>
              <a:buNone/>
            </a:pPr>
            <a:r>
              <a:rPr lang="en">
                <a:solidFill>
                  <a:schemeClr val="dk1"/>
                </a:solidFill>
              </a:rPr>
              <a:t>5 epochs V100  - 6 hours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750a23ee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750a23ee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753301778c_11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753301778c_11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spent days over fixing the ID-MRF loss in VGG layer which was eventually being used in the local and global losses.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753301778c_11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753301778c_11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g753301778c_12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753301778c_12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753301778c_124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753301778c_124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753301778c_12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753301778c_12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753301778c_124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753301778c_124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753301778c_124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53301778c_124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Usual representations: voxel, mesh, point</a:t>
            </a:r>
            <a:endParaRPr>
              <a:solidFill>
                <a:schemeClr val="dk1"/>
              </a:solidFill>
            </a:endParaRPr>
          </a:p>
          <a:p>
            <a:pPr indent="0" lvl="0" marL="0" rtl="0" algn="l">
              <a:lnSpc>
                <a:spcPct val="115000"/>
              </a:lnSpc>
              <a:spcBef>
                <a:spcPts val="0"/>
              </a:spcBef>
              <a:spcAft>
                <a:spcPts val="0"/>
              </a:spcAft>
              <a:buNone/>
            </a:pPr>
            <a:r>
              <a:rPr lang="en">
                <a:solidFill>
                  <a:schemeClr val="dk1"/>
                </a:solidFill>
              </a:rPr>
              <a:t>Occupancy Networks: new representation for 3D geometry based on learning a continuous 3D mapping</a:t>
            </a:r>
            <a:endParaRPr>
              <a:solidFill>
                <a:schemeClr val="dk1"/>
              </a:solidFill>
            </a:endParaRPr>
          </a:p>
          <a:p>
            <a:pPr indent="0" lvl="0" marL="0" rtl="0" algn="l">
              <a:lnSpc>
                <a:spcPct val="115000"/>
              </a:lnSpc>
              <a:spcBef>
                <a:spcPts val="0"/>
              </a:spcBef>
              <a:spcAft>
                <a:spcPts val="0"/>
              </a:spcAft>
              <a:buNone/>
            </a:pPr>
            <a:r>
              <a:rPr lang="en">
                <a:solidFill>
                  <a:schemeClr val="dk1"/>
                </a:solidFill>
              </a:rPr>
              <a:t>Implicit Fields: An implicit field assigns a value to each point in 3D space, so that a shape can be extracted as an iso-surface</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753301778c_6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753301778c_6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753301778c_6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753301778c_6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Deterministic time intervals and indeterministic time intervals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753301778c_6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753301778c_6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with Poisson Process is that it assumes that all events is independent</a:t>
            </a:r>
            <a:endParaRPr/>
          </a:p>
          <a:p>
            <a:pPr indent="0" lvl="0" marL="0" rtl="0" algn="l">
              <a:spcBef>
                <a:spcPts val="0"/>
              </a:spcBef>
              <a:spcAft>
                <a:spcPts val="0"/>
              </a:spcAft>
              <a:buNone/>
            </a:pPr>
            <a:r>
              <a:rPr lang="en"/>
              <a:t>The problem with Hawkes Process is that it all events influence other events positively and independently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LSTM uses h(t) to output </a:t>
            </a:r>
            <a:endParaRPr/>
          </a:p>
          <a:p>
            <a:pPr indent="0" lvl="0" marL="0" rtl="0" algn="l">
              <a:spcBef>
                <a:spcPts val="0"/>
              </a:spcBef>
              <a:spcAft>
                <a:spcPts val="0"/>
              </a:spcAft>
              <a:buNone/>
            </a:pPr>
            <a:r>
              <a:rPr lang="en"/>
              <a:t>CT-LSTM gets H(t)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53301778c_12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53301778c_1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753301778c_9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753301778c_9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753301778c_10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753301778c_10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753301778c_125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753301778c_125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753301778c_125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753301778c_12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753301778c_125_2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753301778c_125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753301778c_125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753301778c_125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753301778c_125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753301778c_125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753301778c_6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753301778c_6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753301778c_6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753301778c_6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753301778c_66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753301778c_66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753301778c_129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53301778c_129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753301778c_6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753301778c_6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753301778c_72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753301778c_72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753301778c_72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753301778c_72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753301778c_72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753301778c_72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753301778c_72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753301778c_72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753301778c_72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53301778c_72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753301778c_72_1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753301778c_72_1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753301778c_72_2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753301778c_72_2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753301778c_72_2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753301778c_72_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753301778c_85_7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753301778c_8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753301778c_12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753301778c_12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753301778c_85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753301778c_8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753301778c_85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753301778c_85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753301778c_85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53301778c_8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753301778c_11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0" name="Google Shape;890;g753301778c_111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g753301778c_11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g753301778c_111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753301778c_11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2" name="Google Shape;902;g753301778c_111_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9" name="Shape 909"/>
        <p:cNvGrpSpPr/>
        <p:nvPr/>
      </p:nvGrpSpPr>
      <p:grpSpPr>
        <a:xfrm>
          <a:off x="0" y="0"/>
          <a:ext cx="0" cy="0"/>
          <a:chOff x="0" y="0"/>
          <a:chExt cx="0" cy="0"/>
        </a:xfrm>
      </p:grpSpPr>
      <p:sp>
        <p:nvSpPr>
          <p:cNvPr id="910" name="Google Shape;910;g753301778c_11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g753301778c_111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753301778c_148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753301778c_148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753301778c_148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753301778c_148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9" name="Shape 929"/>
        <p:cNvGrpSpPr/>
        <p:nvPr/>
      </p:nvGrpSpPr>
      <p:grpSpPr>
        <a:xfrm>
          <a:off x="0" y="0"/>
          <a:ext cx="0" cy="0"/>
          <a:chOff x="0" y="0"/>
          <a:chExt cx="0" cy="0"/>
        </a:xfrm>
      </p:grpSpPr>
      <p:sp>
        <p:nvSpPr>
          <p:cNvPr id="930" name="Google Shape;930;g753301778c_148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753301778c_148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753301778c_12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753301778c_12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753301778c_148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753301778c_148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753301778c_148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753301778c_148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753301778c_148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753301778c_148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Wout and b_out are the weight and bias matrices for the output layer.</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g753301778c_148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753301778c_148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Wout and b_out are the weight and bias matrices for the output layer.</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753301778c_148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753301778c_148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753301778c_148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753301778c_148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753301778c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753301778c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Harel, Mary, and Elizabeth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753301778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753301778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Harel, Mary, and Elizabeth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753301778c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753301778c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Harel, Mary, and Elizabeth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6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pic>
        <p:nvPicPr>
          <p:cNvPr descr="offset_comp_406605.jpg" id="55" name="Google Shape;55;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56" name="Google Shape;56;p14"/>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57" name="Google Shape;57;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58" name="Google Shape;58;p14"/>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grpSp>
        <p:nvGrpSpPr>
          <p:cNvPr id="63" name="Google Shape;63;p15"/>
          <p:cNvGrpSpPr/>
          <p:nvPr/>
        </p:nvGrpSpPr>
        <p:grpSpPr>
          <a:xfrm>
            <a:off x="4406400" y="0"/>
            <a:ext cx="4737600" cy="5143065"/>
            <a:chOff x="4406400" y="0"/>
            <a:chExt cx="4737600" cy="5143065"/>
          </a:xfrm>
        </p:grpSpPr>
        <p:sp>
          <p:nvSpPr>
            <p:cNvPr id="64" name="Google Shape;64;p1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5"/>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88" name="Shape 88"/>
        <p:cNvGrpSpPr/>
        <p:nvPr/>
      </p:nvGrpSpPr>
      <p:grpSpPr>
        <a:xfrm>
          <a:off x="0" y="0"/>
          <a:ext cx="0" cy="0"/>
          <a:chOff x="0" y="0"/>
          <a:chExt cx="0" cy="0"/>
        </a:xfrm>
      </p:grpSpPr>
      <p:grpSp>
        <p:nvGrpSpPr>
          <p:cNvPr id="89" name="Google Shape;89;p16"/>
          <p:cNvGrpSpPr/>
          <p:nvPr/>
        </p:nvGrpSpPr>
        <p:grpSpPr>
          <a:xfrm>
            <a:off x="4406400" y="0"/>
            <a:ext cx="4737600" cy="5143065"/>
            <a:chOff x="4406400" y="0"/>
            <a:chExt cx="4737600" cy="5143065"/>
          </a:xfrm>
        </p:grpSpPr>
        <p:sp>
          <p:nvSpPr>
            <p:cNvPr id="90" name="Google Shape;90;p1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 name="Google Shape;10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0" name="Shape 110"/>
        <p:cNvGrpSpPr/>
        <p:nvPr/>
      </p:nvGrpSpPr>
      <p:grpSpPr>
        <a:xfrm>
          <a:off x="0" y="0"/>
          <a:ext cx="0" cy="0"/>
          <a:chOff x="0" y="0"/>
          <a:chExt cx="0" cy="0"/>
        </a:xfrm>
      </p:grpSpPr>
      <p:sp>
        <p:nvSpPr>
          <p:cNvPr id="111" name="Google Shape;111;p1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7"/>
          <p:cNvGrpSpPr/>
          <p:nvPr/>
        </p:nvGrpSpPr>
        <p:grpSpPr>
          <a:xfrm>
            <a:off x="0" y="381001"/>
            <a:ext cx="1037850" cy="1016287"/>
            <a:chOff x="0" y="381001"/>
            <a:chExt cx="1037850" cy="1016287"/>
          </a:xfrm>
        </p:grpSpPr>
        <p:sp>
          <p:nvSpPr>
            <p:cNvPr id="116" name="Google Shape;116;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0" name="Google Shape;12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121" name="Shape 121"/>
        <p:cNvGrpSpPr/>
        <p:nvPr/>
      </p:nvGrpSpPr>
      <p:grpSpPr>
        <a:xfrm>
          <a:off x="0" y="0"/>
          <a:ext cx="0" cy="0"/>
          <a:chOff x="0" y="0"/>
          <a:chExt cx="0" cy="0"/>
        </a:xfrm>
      </p:grpSpPr>
      <p:sp>
        <p:nvSpPr>
          <p:cNvPr id="122" name="Google Shape;122;p18"/>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3" name="Google Shape;123;p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125" name="Google Shape;125;p1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8"/>
          <p:cNvGrpSpPr/>
          <p:nvPr/>
        </p:nvGrpSpPr>
        <p:grpSpPr>
          <a:xfrm>
            <a:off x="0" y="381001"/>
            <a:ext cx="1037850" cy="1016287"/>
            <a:chOff x="0" y="381001"/>
            <a:chExt cx="1037850" cy="1016287"/>
          </a:xfrm>
        </p:grpSpPr>
        <p:sp>
          <p:nvSpPr>
            <p:cNvPr id="130" name="Google Shape;130;p1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8"/>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33" name="Google Shape;13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134" name="Shape 134"/>
        <p:cNvGrpSpPr/>
        <p:nvPr/>
      </p:nvGrpSpPr>
      <p:grpSpPr>
        <a:xfrm>
          <a:off x="0" y="0"/>
          <a:ext cx="0" cy="0"/>
          <a:chOff x="0" y="0"/>
          <a:chExt cx="0" cy="0"/>
        </a:xfrm>
      </p:grpSpPr>
      <p:sp>
        <p:nvSpPr>
          <p:cNvPr id="135" name="Google Shape;135;p19"/>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6" name="Google Shape;136;p19"/>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 name="Google Shape;141;p19"/>
          <p:cNvGrpSpPr/>
          <p:nvPr/>
        </p:nvGrpSpPr>
        <p:grpSpPr>
          <a:xfrm>
            <a:off x="0" y="381001"/>
            <a:ext cx="1037850" cy="1016287"/>
            <a:chOff x="0" y="381001"/>
            <a:chExt cx="1037850" cy="1016287"/>
          </a:xfrm>
        </p:grpSpPr>
        <p:sp>
          <p:nvSpPr>
            <p:cNvPr id="142" name="Google Shape;142;p1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 name="Google Shape;144;p19"/>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45" name="Google Shape;14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19"/>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7" name="Shape 147"/>
        <p:cNvGrpSpPr/>
        <p:nvPr/>
      </p:nvGrpSpPr>
      <p:grpSpPr>
        <a:xfrm>
          <a:off x="0" y="0"/>
          <a:ext cx="0" cy="0"/>
          <a:chOff x="0" y="0"/>
          <a:chExt cx="0" cy="0"/>
        </a:xfrm>
      </p:grpSpPr>
      <p:sp>
        <p:nvSpPr>
          <p:cNvPr id="148" name="Google Shape;148;p2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20"/>
          <p:cNvGrpSpPr/>
          <p:nvPr/>
        </p:nvGrpSpPr>
        <p:grpSpPr>
          <a:xfrm>
            <a:off x="0" y="381001"/>
            <a:ext cx="1037850" cy="1016287"/>
            <a:chOff x="0" y="381001"/>
            <a:chExt cx="1037850" cy="1016287"/>
          </a:xfrm>
        </p:grpSpPr>
        <p:sp>
          <p:nvSpPr>
            <p:cNvPr id="153" name="Google Shape;153;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6" name="Google Shape;156;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7" name="Google Shape;157;p2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58" name="Google Shape;15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9" name="Shape 159"/>
        <p:cNvGrpSpPr/>
        <p:nvPr/>
      </p:nvGrpSpPr>
      <p:grpSpPr>
        <a:xfrm>
          <a:off x="0" y="0"/>
          <a:ext cx="0" cy="0"/>
          <a:chOff x="0" y="0"/>
          <a:chExt cx="0" cy="0"/>
        </a:xfrm>
      </p:grpSpPr>
      <p:sp>
        <p:nvSpPr>
          <p:cNvPr id="160" name="Google Shape;160;p2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1"/>
          <p:cNvGrpSpPr/>
          <p:nvPr/>
        </p:nvGrpSpPr>
        <p:grpSpPr>
          <a:xfrm>
            <a:off x="0" y="381001"/>
            <a:ext cx="1037850" cy="1016287"/>
            <a:chOff x="0" y="381001"/>
            <a:chExt cx="1037850" cy="1016287"/>
          </a:xfrm>
        </p:grpSpPr>
        <p:sp>
          <p:nvSpPr>
            <p:cNvPr id="165" name="Google Shape;165;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8" name="Google Shape;16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69" name="Shape 169"/>
        <p:cNvGrpSpPr/>
        <p:nvPr/>
      </p:nvGrpSpPr>
      <p:grpSpPr>
        <a:xfrm>
          <a:off x="0" y="0"/>
          <a:ext cx="0" cy="0"/>
          <a:chOff x="0" y="0"/>
          <a:chExt cx="0" cy="0"/>
        </a:xfrm>
      </p:grpSpPr>
      <p:sp>
        <p:nvSpPr>
          <p:cNvPr id="170" name="Google Shape;170;p2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22"/>
          <p:cNvGrpSpPr/>
          <p:nvPr/>
        </p:nvGrpSpPr>
        <p:grpSpPr>
          <a:xfrm>
            <a:off x="0" y="381001"/>
            <a:ext cx="1037850" cy="1016287"/>
            <a:chOff x="0" y="381001"/>
            <a:chExt cx="1037850" cy="1016287"/>
          </a:xfrm>
        </p:grpSpPr>
        <p:sp>
          <p:nvSpPr>
            <p:cNvPr id="175" name="Google Shape;175;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8" name="Google Shape;178;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9" name="Google Shape;179;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80" name="Shape 180"/>
        <p:cNvGrpSpPr/>
        <p:nvPr/>
      </p:nvGrpSpPr>
      <p:grpSpPr>
        <a:xfrm>
          <a:off x="0" y="0"/>
          <a:ext cx="0" cy="0"/>
          <a:chOff x="0" y="0"/>
          <a:chExt cx="0" cy="0"/>
        </a:xfrm>
      </p:grpSpPr>
      <p:sp>
        <p:nvSpPr>
          <p:cNvPr id="181" name="Google Shape;181;p2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23"/>
          <p:cNvGrpSpPr/>
          <p:nvPr/>
        </p:nvGrpSpPr>
        <p:grpSpPr>
          <a:xfrm>
            <a:off x="4406400" y="0"/>
            <a:ext cx="4737600" cy="5143500"/>
            <a:chOff x="4406400" y="0"/>
            <a:chExt cx="4737600" cy="5143500"/>
          </a:xfrm>
        </p:grpSpPr>
        <p:sp>
          <p:nvSpPr>
            <p:cNvPr id="186" name="Google Shape;186;p23"/>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23"/>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5" name="Google Shape;20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06" name="Shape 206"/>
        <p:cNvGrpSpPr/>
        <p:nvPr/>
      </p:nvGrpSpPr>
      <p:grpSpPr>
        <a:xfrm>
          <a:off x="0" y="0"/>
          <a:ext cx="0" cy="0"/>
          <a:chOff x="0" y="0"/>
          <a:chExt cx="0" cy="0"/>
        </a:xfrm>
      </p:grpSpPr>
      <p:sp>
        <p:nvSpPr>
          <p:cNvPr id="207" name="Google Shape;207;p2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24"/>
          <p:cNvGrpSpPr/>
          <p:nvPr/>
        </p:nvGrpSpPr>
        <p:grpSpPr>
          <a:xfrm>
            <a:off x="0" y="381001"/>
            <a:ext cx="1037850" cy="1016287"/>
            <a:chOff x="0" y="381001"/>
            <a:chExt cx="1037850" cy="1016287"/>
          </a:xfrm>
        </p:grpSpPr>
        <p:sp>
          <p:nvSpPr>
            <p:cNvPr id="212" name="Google Shape;212;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4"/>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24"/>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216" name="Google Shape;216;p24"/>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17" name="Google Shape;217;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18" name="Shape 218"/>
        <p:cNvGrpSpPr/>
        <p:nvPr/>
      </p:nvGrpSpPr>
      <p:grpSpPr>
        <a:xfrm>
          <a:off x="0" y="0"/>
          <a:ext cx="0" cy="0"/>
          <a:chOff x="0" y="0"/>
          <a:chExt cx="0" cy="0"/>
        </a:xfrm>
      </p:grpSpPr>
      <p:grpSp>
        <p:nvGrpSpPr>
          <p:cNvPr id="219" name="Google Shape;219;p25"/>
          <p:cNvGrpSpPr/>
          <p:nvPr/>
        </p:nvGrpSpPr>
        <p:grpSpPr>
          <a:xfrm>
            <a:off x="0" y="4128572"/>
            <a:ext cx="698925" cy="684657"/>
            <a:chOff x="0" y="3785672"/>
            <a:chExt cx="698925" cy="684657"/>
          </a:xfrm>
        </p:grpSpPr>
        <p:sp>
          <p:nvSpPr>
            <p:cNvPr id="220" name="Google Shape;220;p2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5"/>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 name="Google Shape;222;p25"/>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223" name="Google Shape;22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28" name="Shape 228"/>
        <p:cNvGrpSpPr/>
        <p:nvPr/>
      </p:nvGrpSpPr>
      <p:grpSpPr>
        <a:xfrm>
          <a:off x="0" y="0"/>
          <a:ext cx="0" cy="0"/>
          <a:chOff x="0" y="0"/>
          <a:chExt cx="0" cy="0"/>
        </a:xfrm>
      </p:grpSpPr>
      <p:grpSp>
        <p:nvGrpSpPr>
          <p:cNvPr id="229" name="Google Shape;229;p26"/>
          <p:cNvGrpSpPr/>
          <p:nvPr/>
        </p:nvGrpSpPr>
        <p:grpSpPr>
          <a:xfrm>
            <a:off x="4406400" y="0"/>
            <a:ext cx="4737600" cy="5143065"/>
            <a:chOff x="4406400" y="0"/>
            <a:chExt cx="4737600" cy="5143065"/>
          </a:xfrm>
        </p:grpSpPr>
        <p:sp>
          <p:nvSpPr>
            <p:cNvPr id="230" name="Google Shape;230;p26"/>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6"/>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6"/>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26"/>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49" name="Google Shape;249;p26"/>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50" name="Google Shape;25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2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55" name="Shape 255"/>
        <p:cNvGrpSpPr/>
        <p:nvPr/>
      </p:nvGrpSpPr>
      <p:grpSpPr>
        <a:xfrm>
          <a:off x="0" y="0"/>
          <a:ext cx="0" cy="0"/>
          <a:chOff x="0" y="0"/>
          <a:chExt cx="0" cy="0"/>
        </a:xfrm>
      </p:grpSpPr>
      <p:sp>
        <p:nvSpPr>
          <p:cNvPr id="256" name="Google Shape;25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57" name="Shape 257"/>
        <p:cNvGrpSpPr/>
        <p:nvPr/>
      </p:nvGrpSpPr>
      <p:grpSpPr>
        <a:xfrm>
          <a:off x="0" y="0"/>
          <a:ext cx="0" cy="0"/>
          <a:chOff x="0" y="0"/>
          <a:chExt cx="0" cy="0"/>
        </a:xfrm>
      </p:grpSpPr>
      <p:pic>
        <p:nvPicPr>
          <p:cNvPr descr="offset_comp_343059.jpg" id="258" name="Google Shape;258;p28"/>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59" name="Google Shape;25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0" name="Google Shape;260;p28"/>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61" name="Google Shape;26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2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8"/>
          <p:cNvGrpSpPr/>
          <p:nvPr/>
        </p:nvGrpSpPr>
        <p:grpSpPr>
          <a:xfrm>
            <a:off x="0" y="381001"/>
            <a:ext cx="1037850" cy="1016287"/>
            <a:chOff x="0" y="381001"/>
            <a:chExt cx="1037850" cy="1016287"/>
          </a:xfrm>
        </p:grpSpPr>
        <p:sp>
          <p:nvSpPr>
            <p:cNvPr id="267" name="Google Shape;267;p2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273" name="Shape 273"/>
        <p:cNvGrpSpPr/>
        <p:nvPr/>
      </p:nvGrpSpPr>
      <p:grpSpPr>
        <a:xfrm>
          <a:off x="0" y="0"/>
          <a:ext cx="0" cy="0"/>
          <a:chOff x="0" y="0"/>
          <a:chExt cx="0" cy="0"/>
        </a:xfrm>
      </p:grpSpPr>
      <p:sp>
        <p:nvSpPr>
          <p:cNvPr id="274" name="Google Shape;274;p3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30"/>
          <p:cNvGrpSpPr/>
          <p:nvPr/>
        </p:nvGrpSpPr>
        <p:grpSpPr>
          <a:xfrm>
            <a:off x="830392" y="1191256"/>
            <a:ext cx="745763" cy="45826"/>
            <a:chOff x="4580561" y="2589004"/>
            <a:chExt cx="1064464" cy="25200"/>
          </a:xfrm>
        </p:grpSpPr>
        <p:sp>
          <p:nvSpPr>
            <p:cNvPr id="276" name="Google Shape;276;p3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3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279" name="Google Shape;279;p30"/>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280" name="Google Shape;280;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281" name="Shape 281"/>
        <p:cNvGrpSpPr/>
        <p:nvPr/>
      </p:nvGrpSpPr>
      <p:grpSpPr>
        <a:xfrm>
          <a:off x="0" y="0"/>
          <a:ext cx="0" cy="0"/>
          <a:chOff x="0" y="0"/>
          <a:chExt cx="0" cy="0"/>
        </a:xfrm>
      </p:grpSpPr>
      <p:grpSp>
        <p:nvGrpSpPr>
          <p:cNvPr id="282" name="Google Shape;282;p31"/>
          <p:cNvGrpSpPr/>
          <p:nvPr/>
        </p:nvGrpSpPr>
        <p:grpSpPr>
          <a:xfrm>
            <a:off x="830392" y="1191256"/>
            <a:ext cx="745763" cy="45826"/>
            <a:chOff x="4580561" y="2589004"/>
            <a:chExt cx="1064464" cy="25200"/>
          </a:xfrm>
        </p:grpSpPr>
        <p:sp>
          <p:nvSpPr>
            <p:cNvPr id="283" name="Google Shape;283;p3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86" name="Google Shape;286;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7" name="Shape 287"/>
        <p:cNvGrpSpPr/>
        <p:nvPr/>
      </p:nvGrpSpPr>
      <p:grpSpPr>
        <a:xfrm>
          <a:off x="0" y="0"/>
          <a:ext cx="0" cy="0"/>
          <a:chOff x="0" y="0"/>
          <a:chExt cx="0" cy="0"/>
        </a:xfrm>
      </p:grpSpPr>
      <p:sp>
        <p:nvSpPr>
          <p:cNvPr id="288" name="Google Shape;288;p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2"/>
          <p:cNvGrpSpPr/>
          <p:nvPr/>
        </p:nvGrpSpPr>
        <p:grpSpPr>
          <a:xfrm>
            <a:off x="830392" y="1191256"/>
            <a:ext cx="745763" cy="45826"/>
            <a:chOff x="4580561" y="2589004"/>
            <a:chExt cx="1064464" cy="25200"/>
          </a:xfrm>
        </p:grpSpPr>
        <p:sp>
          <p:nvSpPr>
            <p:cNvPr id="290" name="Google Shape;290;p3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3" name="Google Shape;293;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94" name="Google Shape;294;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5" name="Shape 295"/>
        <p:cNvGrpSpPr/>
        <p:nvPr/>
      </p:nvGrpSpPr>
      <p:grpSpPr>
        <a:xfrm>
          <a:off x="0" y="0"/>
          <a:ext cx="0" cy="0"/>
          <a:chOff x="0" y="0"/>
          <a:chExt cx="0" cy="0"/>
        </a:xfrm>
      </p:grpSpPr>
      <p:sp>
        <p:nvSpPr>
          <p:cNvPr id="296" name="Google Shape;296;p3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33"/>
          <p:cNvGrpSpPr/>
          <p:nvPr/>
        </p:nvGrpSpPr>
        <p:grpSpPr>
          <a:xfrm>
            <a:off x="830392" y="1191256"/>
            <a:ext cx="745763" cy="45826"/>
            <a:chOff x="4580561" y="2589004"/>
            <a:chExt cx="1064464" cy="25200"/>
          </a:xfrm>
        </p:grpSpPr>
        <p:sp>
          <p:nvSpPr>
            <p:cNvPr id="298" name="Google Shape;298;p3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3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01" name="Google Shape;301;p33"/>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2" name="Google Shape;302;p33"/>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3" name="Google Shape;303;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4" name="Shape 304"/>
        <p:cNvGrpSpPr/>
        <p:nvPr/>
      </p:nvGrpSpPr>
      <p:grpSpPr>
        <a:xfrm>
          <a:off x="0" y="0"/>
          <a:ext cx="0" cy="0"/>
          <a:chOff x="0" y="0"/>
          <a:chExt cx="0" cy="0"/>
        </a:xfrm>
      </p:grpSpPr>
      <p:sp>
        <p:nvSpPr>
          <p:cNvPr id="305" name="Google Shape;305;p3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4"/>
          <p:cNvGrpSpPr/>
          <p:nvPr/>
        </p:nvGrpSpPr>
        <p:grpSpPr>
          <a:xfrm>
            <a:off x="830392" y="1191256"/>
            <a:ext cx="745763" cy="45826"/>
            <a:chOff x="4580561" y="2589004"/>
            <a:chExt cx="1064464" cy="25200"/>
          </a:xfrm>
        </p:grpSpPr>
        <p:sp>
          <p:nvSpPr>
            <p:cNvPr id="307" name="Google Shape;307;p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10" name="Google Shape;310;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1" name="Shape 311"/>
        <p:cNvGrpSpPr/>
        <p:nvPr/>
      </p:nvGrpSpPr>
      <p:grpSpPr>
        <a:xfrm>
          <a:off x="0" y="0"/>
          <a:ext cx="0" cy="0"/>
          <a:chOff x="0" y="0"/>
          <a:chExt cx="0" cy="0"/>
        </a:xfrm>
      </p:grpSpPr>
      <p:sp>
        <p:nvSpPr>
          <p:cNvPr id="312" name="Google Shape;312;p3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35"/>
          <p:cNvGrpSpPr/>
          <p:nvPr/>
        </p:nvGrpSpPr>
        <p:grpSpPr>
          <a:xfrm>
            <a:off x="830392" y="1191256"/>
            <a:ext cx="745763" cy="45826"/>
            <a:chOff x="4580561" y="2589004"/>
            <a:chExt cx="1064464" cy="25200"/>
          </a:xfrm>
        </p:grpSpPr>
        <p:sp>
          <p:nvSpPr>
            <p:cNvPr id="314" name="Google Shape;314;p3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35"/>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17" name="Google Shape;317;p35"/>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8" name="Google Shape;318;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19" name="Shape 319"/>
        <p:cNvGrpSpPr/>
        <p:nvPr/>
      </p:nvGrpSpPr>
      <p:grpSpPr>
        <a:xfrm>
          <a:off x="0" y="0"/>
          <a:ext cx="0" cy="0"/>
          <a:chOff x="0" y="0"/>
          <a:chExt cx="0" cy="0"/>
        </a:xfrm>
      </p:grpSpPr>
      <p:grpSp>
        <p:nvGrpSpPr>
          <p:cNvPr id="320" name="Google Shape;320;p36"/>
          <p:cNvGrpSpPr/>
          <p:nvPr/>
        </p:nvGrpSpPr>
        <p:grpSpPr>
          <a:xfrm>
            <a:off x="830392" y="4169130"/>
            <a:ext cx="745763" cy="45826"/>
            <a:chOff x="4580561" y="2589004"/>
            <a:chExt cx="1064464" cy="25200"/>
          </a:xfrm>
        </p:grpSpPr>
        <p:sp>
          <p:nvSpPr>
            <p:cNvPr id="321" name="Google Shape;321;p3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36"/>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24" name="Google Shape;324;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25" name="Shape 325"/>
        <p:cNvGrpSpPr/>
        <p:nvPr/>
      </p:nvGrpSpPr>
      <p:grpSpPr>
        <a:xfrm>
          <a:off x="0" y="0"/>
          <a:ext cx="0" cy="0"/>
          <a:chOff x="0" y="0"/>
          <a:chExt cx="0" cy="0"/>
        </a:xfrm>
      </p:grpSpPr>
      <p:sp>
        <p:nvSpPr>
          <p:cNvPr id="326" name="Google Shape;326;p37"/>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37"/>
          <p:cNvGrpSpPr/>
          <p:nvPr/>
        </p:nvGrpSpPr>
        <p:grpSpPr>
          <a:xfrm>
            <a:off x="830392" y="1191256"/>
            <a:ext cx="745763" cy="45826"/>
            <a:chOff x="4580561" y="2589004"/>
            <a:chExt cx="1064464" cy="25200"/>
          </a:xfrm>
        </p:grpSpPr>
        <p:sp>
          <p:nvSpPr>
            <p:cNvPr id="328" name="Google Shape;328;p3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3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31" name="Google Shape;331;p37"/>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332" name="Google Shape;332;p37"/>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33" name="Google Shape;333;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34" name="Shape 334"/>
        <p:cNvGrpSpPr/>
        <p:nvPr/>
      </p:nvGrpSpPr>
      <p:grpSpPr>
        <a:xfrm>
          <a:off x="0" y="0"/>
          <a:ext cx="0" cy="0"/>
          <a:chOff x="0" y="0"/>
          <a:chExt cx="0" cy="0"/>
        </a:xfrm>
      </p:grpSpPr>
      <p:sp>
        <p:nvSpPr>
          <p:cNvPr id="335" name="Google Shape;335;p38"/>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336" name="Google Shape;336;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337" name="Shape 337"/>
        <p:cNvGrpSpPr/>
        <p:nvPr/>
      </p:nvGrpSpPr>
      <p:grpSpPr>
        <a:xfrm>
          <a:off x="0" y="0"/>
          <a:ext cx="0" cy="0"/>
          <a:chOff x="0" y="0"/>
          <a:chExt cx="0" cy="0"/>
        </a:xfrm>
      </p:grpSpPr>
      <p:grpSp>
        <p:nvGrpSpPr>
          <p:cNvPr id="338" name="Google Shape;338;p39"/>
          <p:cNvGrpSpPr/>
          <p:nvPr/>
        </p:nvGrpSpPr>
        <p:grpSpPr>
          <a:xfrm>
            <a:off x="830392" y="4169130"/>
            <a:ext cx="745763" cy="45826"/>
            <a:chOff x="4580561" y="2589004"/>
            <a:chExt cx="1064464" cy="25200"/>
          </a:xfrm>
        </p:grpSpPr>
        <p:sp>
          <p:nvSpPr>
            <p:cNvPr id="339" name="Google Shape;339;p3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39"/>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342" name="Google Shape;342;p39"/>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343" name="Google Shape;343;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44" name="Shape 344"/>
        <p:cNvGrpSpPr/>
        <p:nvPr/>
      </p:nvGrpSpPr>
      <p:grpSpPr>
        <a:xfrm>
          <a:off x="0" y="0"/>
          <a:ext cx="0" cy="0"/>
          <a:chOff x="0" y="0"/>
          <a:chExt cx="0" cy="0"/>
        </a:xfrm>
      </p:grpSpPr>
      <p:sp>
        <p:nvSpPr>
          <p:cNvPr id="345" name="Google Shape;345;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350" name="Shape 350"/>
        <p:cNvGrpSpPr/>
        <p:nvPr/>
      </p:nvGrpSpPr>
      <p:grpSpPr>
        <a:xfrm>
          <a:off x="0" y="0"/>
          <a:ext cx="0" cy="0"/>
          <a:chOff x="0" y="0"/>
          <a:chExt cx="0" cy="0"/>
        </a:xfrm>
      </p:grpSpPr>
      <p:sp>
        <p:nvSpPr>
          <p:cNvPr id="351" name="Google Shape;351;p4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2" name="Google Shape;352;p42"/>
          <p:cNvGrpSpPr/>
          <p:nvPr/>
        </p:nvGrpSpPr>
        <p:grpSpPr>
          <a:xfrm>
            <a:off x="830394" y="1191276"/>
            <a:ext cx="745764" cy="45826"/>
            <a:chOff x="4580561" y="2589004"/>
            <a:chExt cx="1064464" cy="25200"/>
          </a:xfrm>
        </p:grpSpPr>
        <p:sp>
          <p:nvSpPr>
            <p:cNvPr id="353" name="Google Shape;353;p4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5" name="Google Shape;355;p4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4200"/>
              <a:buNone/>
              <a:defRPr sz="4200">
                <a:solidFill>
                  <a:schemeClr val="dk2"/>
                </a:solidFill>
              </a:defRPr>
            </a:lvl1pPr>
            <a:lvl2pPr lvl="1" rtl="0" algn="l">
              <a:lnSpc>
                <a:spcPct val="100000"/>
              </a:lnSpc>
              <a:spcBef>
                <a:spcPts val="0"/>
              </a:spcBef>
              <a:spcAft>
                <a:spcPts val="0"/>
              </a:spcAft>
              <a:buClr>
                <a:schemeClr val="dk2"/>
              </a:buClr>
              <a:buSzPts val="4200"/>
              <a:buNone/>
              <a:defRPr sz="4200">
                <a:solidFill>
                  <a:schemeClr val="dk2"/>
                </a:solidFill>
              </a:defRPr>
            </a:lvl2pPr>
            <a:lvl3pPr lvl="2" rtl="0" algn="l">
              <a:lnSpc>
                <a:spcPct val="100000"/>
              </a:lnSpc>
              <a:spcBef>
                <a:spcPts val="0"/>
              </a:spcBef>
              <a:spcAft>
                <a:spcPts val="0"/>
              </a:spcAft>
              <a:buClr>
                <a:schemeClr val="dk2"/>
              </a:buClr>
              <a:buSzPts val="4200"/>
              <a:buNone/>
              <a:defRPr sz="4200">
                <a:solidFill>
                  <a:schemeClr val="dk2"/>
                </a:solidFill>
              </a:defRPr>
            </a:lvl3pPr>
            <a:lvl4pPr lvl="3" rtl="0" algn="l">
              <a:lnSpc>
                <a:spcPct val="100000"/>
              </a:lnSpc>
              <a:spcBef>
                <a:spcPts val="0"/>
              </a:spcBef>
              <a:spcAft>
                <a:spcPts val="0"/>
              </a:spcAft>
              <a:buClr>
                <a:schemeClr val="dk2"/>
              </a:buClr>
              <a:buSzPts val="4200"/>
              <a:buNone/>
              <a:defRPr sz="4200">
                <a:solidFill>
                  <a:schemeClr val="dk2"/>
                </a:solidFill>
              </a:defRPr>
            </a:lvl4pPr>
            <a:lvl5pPr lvl="4" rtl="0" algn="l">
              <a:lnSpc>
                <a:spcPct val="100000"/>
              </a:lnSpc>
              <a:spcBef>
                <a:spcPts val="0"/>
              </a:spcBef>
              <a:spcAft>
                <a:spcPts val="0"/>
              </a:spcAft>
              <a:buClr>
                <a:schemeClr val="dk2"/>
              </a:buClr>
              <a:buSzPts val="4200"/>
              <a:buNone/>
              <a:defRPr sz="4200">
                <a:solidFill>
                  <a:schemeClr val="dk2"/>
                </a:solidFill>
              </a:defRPr>
            </a:lvl5pPr>
            <a:lvl6pPr lvl="5" rtl="0" algn="l">
              <a:lnSpc>
                <a:spcPct val="100000"/>
              </a:lnSpc>
              <a:spcBef>
                <a:spcPts val="0"/>
              </a:spcBef>
              <a:spcAft>
                <a:spcPts val="0"/>
              </a:spcAft>
              <a:buClr>
                <a:schemeClr val="dk2"/>
              </a:buClr>
              <a:buSzPts val="4200"/>
              <a:buNone/>
              <a:defRPr sz="4200">
                <a:solidFill>
                  <a:schemeClr val="dk2"/>
                </a:solidFill>
              </a:defRPr>
            </a:lvl6pPr>
            <a:lvl7pPr lvl="6" rtl="0" algn="l">
              <a:lnSpc>
                <a:spcPct val="100000"/>
              </a:lnSpc>
              <a:spcBef>
                <a:spcPts val="0"/>
              </a:spcBef>
              <a:spcAft>
                <a:spcPts val="0"/>
              </a:spcAft>
              <a:buClr>
                <a:schemeClr val="dk2"/>
              </a:buClr>
              <a:buSzPts val="4200"/>
              <a:buNone/>
              <a:defRPr sz="4200">
                <a:solidFill>
                  <a:schemeClr val="dk2"/>
                </a:solidFill>
              </a:defRPr>
            </a:lvl7pPr>
            <a:lvl8pPr lvl="7" rtl="0" algn="l">
              <a:lnSpc>
                <a:spcPct val="100000"/>
              </a:lnSpc>
              <a:spcBef>
                <a:spcPts val="0"/>
              </a:spcBef>
              <a:spcAft>
                <a:spcPts val="0"/>
              </a:spcAft>
              <a:buClr>
                <a:schemeClr val="dk2"/>
              </a:buClr>
              <a:buSzPts val="4200"/>
              <a:buNone/>
              <a:defRPr sz="4200">
                <a:solidFill>
                  <a:schemeClr val="dk2"/>
                </a:solidFill>
              </a:defRPr>
            </a:lvl8pPr>
            <a:lvl9pPr lvl="8" rtl="0" algn="l">
              <a:lnSpc>
                <a:spcPct val="100000"/>
              </a:lnSpc>
              <a:spcBef>
                <a:spcPts val="0"/>
              </a:spcBef>
              <a:spcAft>
                <a:spcPts val="0"/>
              </a:spcAft>
              <a:buClr>
                <a:schemeClr val="dk2"/>
              </a:buClr>
              <a:buSzPts val="4200"/>
              <a:buNone/>
              <a:defRPr sz="4200">
                <a:solidFill>
                  <a:schemeClr val="dk2"/>
                </a:solidFill>
              </a:defRPr>
            </a:lvl9pPr>
          </a:lstStyle>
          <a:p/>
        </p:txBody>
      </p:sp>
      <p:sp>
        <p:nvSpPr>
          <p:cNvPr id="356" name="Google Shape;356;p4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357" name="Google Shape;357;p4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58" name="Shape 358"/>
        <p:cNvGrpSpPr/>
        <p:nvPr/>
      </p:nvGrpSpPr>
      <p:grpSpPr>
        <a:xfrm>
          <a:off x="0" y="0"/>
          <a:ext cx="0" cy="0"/>
          <a:chOff x="0" y="0"/>
          <a:chExt cx="0" cy="0"/>
        </a:xfrm>
      </p:grpSpPr>
      <p:sp>
        <p:nvSpPr>
          <p:cNvPr id="359" name="Google Shape;359;p4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0" name="Google Shape;360;p43"/>
          <p:cNvGrpSpPr/>
          <p:nvPr/>
        </p:nvGrpSpPr>
        <p:grpSpPr>
          <a:xfrm>
            <a:off x="830394" y="1191276"/>
            <a:ext cx="745764" cy="45826"/>
            <a:chOff x="4580561" y="2589004"/>
            <a:chExt cx="1064464" cy="25200"/>
          </a:xfrm>
        </p:grpSpPr>
        <p:sp>
          <p:nvSpPr>
            <p:cNvPr id="361" name="Google Shape;361;p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p4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364" name="Google Shape;364;p4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65" name="Google Shape;365;p4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66" name="Shape 366"/>
        <p:cNvGrpSpPr/>
        <p:nvPr/>
      </p:nvGrpSpPr>
      <p:grpSpPr>
        <a:xfrm>
          <a:off x="0" y="0"/>
          <a:ext cx="0" cy="0"/>
          <a:chOff x="0" y="0"/>
          <a:chExt cx="0" cy="0"/>
        </a:xfrm>
      </p:grpSpPr>
      <p:grpSp>
        <p:nvGrpSpPr>
          <p:cNvPr id="367" name="Google Shape;367;p44"/>
          <p:cNvGrpSpPr/>
          <p:nvPr/>
        </p:nvGrpSpPr>
        <p:grpSpPr>
          <a:xfrm>
            <a:off x="830394" y="1191276"/>
            <a:ext cx="745764" cy="45826"/>
            <a:chOff x="4580561" y="2589004"/>
            <a:chExt cx="1064464" cy="25200"/>
          </a:xfrm>
        </p:grpSpPr>
        <p:sp>
          <p:nvSpPr>
            <p:cNvPr id="368" name="Google Shape;368;p4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0" name="Google Shape;370;p4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71" name="Google Shape;371;p4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4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45"/>
          <p:cNvGrpSpPr/>
          <p:nvPr/>
        </p:nvGrpSpPr>
        <p:grpSpPr>
          <a:xfrm>
            <a:off x="830394" y="1191276"/>
            <a:ext cx="745764" cy="45826"/>
            <a:chOff x="4580561" y="2589004"/>
            <a:chExt cx="1064464" cy="25200"/>
          </a:xfrm>
        </p:grpSpPr>
        <p:sp>
          <p:nvSpPr>
            <p:cNvPr id="375" name="Google Shape;375;p4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4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378" name="Google Shape;378;p4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79" name="Google Shape;379;p4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80" name="Google Shape;380;p4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1" name="Shape 381"/>
        <p:cNvGrpSpPr/>
        <p:nvPr/>
      </p:nvGrpSpPr>
      <p:grpSpPr>
        <a:xfrm>
          <a:off x="0" y="0"/>
          <a:ext cx="0" cy="0"/>
          <a:chOff x="0" y="0"/>
          <a:chExt cx="0" cy="0"/>
        </a:xfrm>
      </p:grpSpPr>
      <p:sp>
        <p:nvSpPr>
          <p:cNvPr id="382" name="Google Shape;382;p4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3" name="Google Shape;383;p46"/>
          <p:cNvGrpSpPr/>
          <p:nvPr/>
        </p:nvGrpSpPr>
        <p:grpSpPr>
          <a:xfrm>
            <a:off x="830394" y="1191276"/>
            <a:ext cx="745764" cy="45826"/>
            <a:chOff x="4580561" y="2589004"/>
            <a:chExt cx="1064464" cy="25200"/>
          </a:xfrm>
        </p:grpSpPr>
        <p:sp>
          <p:nvSpPr>
            <p:cNvPr id="384" name="Google Shape;384;p4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6" name="Google Shape;386;p4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387" name="Google Shape;387;p4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8" name="Shape 388"/>
        <p:cNvGrpSpPr/>
        <p:nvPr/>
      </p:nvGrpSpPr>
      <p:grpSpPr>
        <a:xfrm>
          <a:off x="0" y="0"/>
          <a:ext cx="0" cy="0"/>
          <a:chOff x="0" y="0"/>
          <a:chExt cx="0" cy="0"/>
        </a:xfrm>
      </p:grpSpPr>
      <p:sp>
        <p:nvSpPr>
          <p:cNvPr id="389" name="Google Shape;389;p4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0" name="Google Shape;390;p47"/>
          <p:cNvGrpSpPr/>
          <p:nvPr/>
        </p:nvGrpSpPr>
        <p:grpSpPr>
          <a:xfrm>
            <a:off x="830394" y="1191276"/>
            <a:ext cx="745764" cy="45826"/>
            <a:chOff x="4580561" y="2589004"/>
            <a:chExt cx="1064464" cy="25200"/>
          </a:xfrm>
        </p:grpSpPr>
        <p:sp>
          <p:nvSpPr>
            <p:cNvPr id="391" name="Google Shape;391;p4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p4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394" name="Google Shape;394;p4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95" name="Google Shape;395;p4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96" name="Shape 396"/>
        <p:cNvGrpSpPr/>
        <p:nvPr/>
      </p:nvGrpSpPr>
      <p:grpSpPr>
        <a:xfrm>
          <a:off x="0" y="0"/>
          <a:ext cx="0" cy="0"/>
          <a:chOff x="0" y="0"/>
          <a:chExt cx="0" cy="0"/>
        </a:xfrm>
      </p:grpSpPr>
      <p:grpSp>
        <p:nvGrpSpPr>
          <p:cNvPr id="397" name="Google Shape;397;p48"/>
          <p:cNvGrpSpPr/>
          <p:nvPr/>
        </p:nvGrpSpPr>
        <p:grpSpPr>
          <a:xfrm>
            <a:off x="830394" y="4169150"/>
            <a:ext cx="745764" cy="45826"/>
            <a:chOff x="4580561" y="2589004"/>
            <a:chExt cx="1064464" cy="25200"/>
          </a:xfrm>
        </p:grpSpPr>
        <p:sp>
          <p:nvSpPr>
            <p:cNvPr id="398" name="Google Shape;398;p4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0" name="Google Shape;400;p4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401" name="Google Shape;401;p4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02" name="Shape 402"/>
        <p:cNvGrpSpPr/>
        <p:nvPr/>
      </p:nvGrpSpPr>
      <p:grpSpPr>
        <a:xfrm>
          <a:off x="0" y="0"/>
          <a:ext cx="0" cy="0"/>
          <a:chOff x="0" y="0"/>
          <a:chExt cx="0" cy="0"/>
        </a:xfrm>
      </p:grpSpPr>
      <p:sp>
        <p:nvSpPr>
          <p:cNvPr id="403" name="Google Shape;403;p4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4" name="Google Shape;404;p49"/>
          <p:cNvGrpSpPr/>
          <p:nvPr/>
        </p:nvGrpSpPr>
        <p:grpSpPr>
          <a:xfrm>
            <a:off x="830394" y="1191276"/>
            <a:ext cx="745764" cy="45826"/>
            <a:chOff x="4580561" y="2589004"/>
            <a:chExt cx="1064464" cy="25200"/>
          </a:xfrm>
        </p:grpSpPr>
        <p:sp>
          <p:nvSpPr>
            <p:cNvPr id="405" name="Google Shape;405;p4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 name="Google Shape;407;p4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2"/>
              </a:buClr>
              <a:buSzPts val="2600"/>
              <a:buNone/>
              <a:defRPr sz="2600">
                <a:solidFill>
                  <a:schemeClr val="dk2"/>
                </a:solidFill>
              </a:defRPr>
            </a:lvl1pPr>
            <a:lvl2pPr lvl="1" rtl="0" algn="l">
              <a:lnSpc>
                <a:spcPct val="100000"/>
              </a:lnSpc>
              <a:spcBef>
                <a:spcPts val="0"/>
              </a:spcBef>
              <a:spcAft>
                <a:spcPts val="0"/>
              </a:spcAft>
              <a:buClr>
                <a:schemeClr val="dk2"/>
              </a:buClr>
              <a:buSzPts val="2600"/>
              <a:buNone/>
              <a:defRPr sz="2600">
                <a:solidFill>
                  <a:schemeClr val="dk2"/>
                </a:solidFill>
              </a:defRPr>
            </a:lvl2pPr>
            <a:lvl3pPr lvl="2" rtl="0" algn="l">
              <a:lnSpc>
                <a:spcPct val="100000"/>
              </a:lnSpc>
              <a:spcBef>
                <a:spcPts val="0"/>
              </a:spcBef>
              <a:spcAft>
                <a:spcPts val="0"/>
              </a:spcAft>
              <a:buClr>
                <a:schemeClr val="dk2"/>
              </a:buClr>
              <a:buSzPts val="2600"/>
              <a:buNone/>
              <a:defRPr sz="2600">
                <a:solidFill>
                  <a:schemeClr val="dk2"/>
                </a:solidFill>
              </a:defRPr>
            </a:lvl3pPr>
            <a:lvl4pPr lvl="3" rtl="0" algn="l">
              <a:lnSpc>
                <a:spcPct val="100000"/>
              </a:lnSpc>
              <a:spcBef>
                <a:spcPts val="0"/>
              </a:spcBef>
              <a:spcAft>
                <a:spcPts val="0"/>
              </a:spcAft>
              <a:buClr>
                <a:schemeClr val="dk2"/>
              </a:buClr>
              <a:buSzPts val="2600"/>
              <a:buNone/>
              <a:defRPr sz="2600">
                <a:solidFill>
                  <a:schemeClr val="dk2"/>
                </a:solidFill>
              </a:defRPr>
            </a:lvl4pPr>
            <a:lvl5pPr lvl="4" rtl="0" algn="l">
              <a:lnSpc>
                <a:spcPct val="100000"/>
              </a:lnSpc>
              <a:spcBef>
                <a:spcPts val="0"/>
              </a:spcBef>
              <a:spcAft>
                <a:spcPts val="0"/>
              </a:spcAft>
              <a:buClr>
                <a:schemeClr val="dk2"/>
              </a:buClr>
              <a:buSzPts val="2600"/>
              <a:buNone/>
              <a:defRPr sz="2600">
                <a:solidFill>
                  <a:schemeClr val="dk2"/>
                </a:solidFill>
              </a:defRPr>
            </a:lvl5pPr>
            <a:lvl6pPr lvl="5" rtl="0" algn="l">
              <a:lnSpc>
                <a:spcPct val="100000"/>
              </a:lnSpc>
              <a:spcBef>
                <a:spcPts val="0"/>
              </a:spcBef>
              <a:spcAft>
                <a:spcPts val="0"/>
              </a:spcAft>
              <a:buClr>
                <a:schemeClr val="dk2"/>
              </a:buClr>
              <a:buSzPts val="2600"/>
              <a:buNone/>
              <a:defRPr sz="2600">
                <a:solidFill>
                  <a:schemeClr val="dk2"/>
                </a:solidFill>
              </a:defRPr>
            </a:lvl6pPr>
            <a:lvl7pPr lvl="6" rtl="0" algn="l">
              <a:lnSpc>
                <a:spcPct val="100000"/>
              </a:lnSpc>
              <a:spcBef>
                <a:spcPts val="0"/>
              </a:spcBef>
              <a:spcAft>
                <a:spcPts val="0"/>
              </a:spcAft>
              <a:buClr>
                <a:schemeClr val="dk2"/>
              </a:buClr>
              <a:buSzPts val="2600"/>
              <a:buNone/>
              <a:defRPr sz="2600">
                <a:solidFill>
                  <a:schemeClr val="dk2"/>
                </a:solidFill>
              </a:defRPr>
            </a:lvl7pPr>
            <a:lvl8pPr lvl="7" rtl="0" algn="l">
              <a:lnSpc>
                <a:spcPct val="100000"/>
              </a:lnSpc>
              <a:spcBef>
                <a:spcPts val="0"/>
              </a:spcBef>
              <a:spcAft>
                <a:spcPts val="0"/>
              </a:spcAft>
              <a:buClr>
                <a:schemeClr val="dk2"/>
              </a:buClr>
              <a:buSzPts val="2600"/>
              <a:buNone/>
              <a:defRPr sz="2600">
                <a:solidFill>
                  <a:schemeClr val="dk2"/>
                </a:solidFill>
              </a:defRPr>
            </a:lvl8pPr>
            <a:lvl9pPr lvl="8" rtl="0" algn="l">
              <a:lnSpc>
                <a:spcPct val="100000"/>
              </a:lnSpc>
              <a:spcBef>
                <a:spcPts val="0"/>
              </a:spcBef>
              <a:spcAft>
                <a:spcPts val="0"/>
              </a:spcAft>
              <a:buClr>
                <a:schemeClr val="dk2"/>
              </a:buClr>
              <a:buSzPts val="2600"/>
              <a:buNone/>
              <a:defRPr sz="2600">
                <a:solidFill>
                  <a:schemeClr val="dk2"/>
                </a:solidFill>
              </a:defRPr>
            </a:lvl9pPr>
          </a:lstStyle>
          <a:p/>
        </p:txBody>
      </p:sp>
      <p:sp>
        <p:nvSpPr>
          <p:cNvPr id="408" name="Google Shape;408;p4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409" name="Google Shape;409;p4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410" name="Google Shape;410;p4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1" name="Shape 411"/>
        <p:cNvGrpSpPr/>
        <p:nvPr/>
      </p:nvGrpSpPr>
      <p:grpSpPr>
        <a:xfrm>
          <a:off x="0" y="0"/>
          <a:ext cx="0" cy="0"/>
          <a:chOff x="0" y="0"/>
          <a:chExt cx="0" cy="0"/>
        </a:xfrm>
      </p:grpSpPr>
      <p:sp>
        <p:nvSpPr>
          <p:cNvPr id="412" name="Google Shape;412;p5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300"/>
              <a:buNone/>
              <a:defRPr/>
            </a:lvl1pPr>
          </a:lstStyle>
          <a:p/>
        </p:txBody>
      </p:sp>
      <p:sp>
        <p:nvSpPr>
          <p:cNvPr id="413" name="Google Shape;413;p5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414" name="Shape 414"/>
        <p:cNvGrpSpPr/>
        <p:nvPr/>
      </p:nvGrpSpPr>
      <p:grpSpPr>
        <a:xfrm>
          <a:off x="0" y="0"/>
          <a:ext cx="0" cy="0"/>
          <a:chOff x="0" y="0"/>
          <a:chExt cx="0" cy="0"/>
        </a:xfrm>
      </p:grpSpPr>
      <p:grpSp>
        <p:nvGrpSpPr>
          <p:cNvPr id="415" name="Google Shape;415;p51"/>
          <p:cNvGrpSpPr/>
          <p:nvPr/>
        </p:nvGrpSpPr>
        <p:grpSpPr>
          <a:xfrm>
            <a:off x="830394" y="4169150"/>
            <a:ext cx="745764" cy="45826"/>
            <a:chOff x="4580561" y="2589004"/>
            <a:chExt cx="1064464" cy="25200"/>
          </a:xfrm>
        </p:grpSpPr>
        <p:sp>
          <p:nvSpPr>
            <p:cNvPr id="416" name="Google Shape;416;p5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5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8000"/>
              <a:buNone/>
              <a:defRPr sz="8000">
                <a:solidFill>
                  <a:schemeClr val="lt1"/>
                </a:solidFill>
              </a:defRPr>
            </a:lvl1pPr>
            <a:lvl2pPr lvl="1" rtl="0" algn="l">
              <a:lnSpc>
                <a:spcPct val="100000"/>
              </a:lnSpc>
              <a:spcBef>
                <a:spcPts val="0"/>
              </a:spcBef>
              <a:spcAft>
                <a:spcPts val="0"/>
              </a:spcAft>
              <a:buClr>
                <a:schemeClr val="lt1"/>
              </a:buClr>
              <a:buSzPts val="8000"/>
              <a:buNone/>
              <a:defRPr sz="8000">
                <a:solidFill>
                  <a:schemeClr val="lt1"/>
                </a:solidFill>
              </a:defRPr>
            </a:lvl2pPr>
            <a:lvl3pPr lvl="2" rtl="0" algn="l">
              <a:lnSpc>
                <a:spcPct val="100000"/>
              </a:lnSpc>
              <a:spcBef>
                <a:spcPts val="0"/>
              </a:spcBef>
              <a:spcAft>
                <a:spcPts val="0"/>
              </a:spcAft>
              <a:buClr>
                <a:schemeClr val="lt1"/>
              </a:buClr>
              <a:buSzPts val="8000"/>
              <a:buNone/>
              <a:defRPr sz="8000">
                <a:solidFill>
                  <a:schemeClr val="lt1"/>
                </a:solidFill>
              </a:defRPr>
            </a:lvl3pPr>
            <a:lvl4pPr lvl="3" rtl="0" algn="l">
              <a:lnSpc>
                <a:spcPct val="100000"/>
              </a:lnSpc>
              <a:spcBef>
                <a:spcPts val="0"/>
              </a:spcBef>
              <a:spcAft>
                <a:spcPts val="0"/>
              </a:spcAft>
              <a:buClr>
                <a:schemeClr val="lt1"/>
              </a:buClr>
              <a:buSzPts val="8000"/>
              <a:buNone/>
              <a:defRPr sz="8000">
                <a:solidFill>
                  <a:schemeClr val="lt1"/>
                </a:solidFill>
              </a:defRPr>
            </a:lvl4pPr>
            <a:lvl5pPr lvl="4" rtl="0" algn="l">
              <a:lnSpc>
                <a:spcPct val="100000"/>
              </a:lnSpc>
              <a:spcBef>
                <a:spcPts val="0"/>
              </a:spcBef>
              <a:spcAft>
                <a:spcPts val="0"/>
              </a:spcAft>
              <a:buClr>
                <a:schemeClr val="lt1"/>
              </a:buClr>
              <a:buSzPts val="8000"/>
              <a:buNone/>
              <a:defRPr sz="8000">
                <a:solidFill>
                  <a:schemeClr val="lt1"/>
                </a:solidFill>
              </a:defRPr>
            </a:lvl5pPr>
            <a:lvl6pPr lvl="5" rtl="0" algn="l">
              <a:lnSpc>
                <a:spcPct val="100000"/>
              </a:lnSpc>
              <a:spcBef>
                <a:spcPts val="0"/>
              </a:spcBef>
              <a:spcAft>
                <a:spcPts val="0"/>
              </a:spcAft>
              <a:buClr>
                <a:schemeClr val="lt1"/>
              </a:buClr>
              <a:buSzPts val="8000"/>
              <a:buNone/>
              <a:defRPr sz="8000">
                <a:solidFill>
                  <a:schemeClr val="lt1"/>
                </a:solidFill>
              </a:defRPr>
            </a:lvl6pPr>
            <a:lvl7pPr lvl="6" rtl="0" algn="l">
              <a:lnSpc>
                <a:spcPct val="100000"/>
              </a:lnSpc>
              <a:spcBef>
                <a:spcPts val="0"/>
              </a:spcBef>
              <a:spcAft>
                <a:spcPts val="0"/>
              </a:spcAft>
              <a:buClr>
                <a:schemeClr val="lt1"/>
              </a:buClr>
              <a:buSzPts val="8000"/>
              <a:buNone/>
              <a:defRPr sz="8000">
                <a:solidFill>
                  <a:schemeClr val="lt1"/>
                </a:solidFill>
              </a:defRPr>
            </a:lvl7pPr>
            <a:lvl8pPr lvl="7" rtl="0" algn="l">
              <a:lnSpc>
                <a:spcPct val="100000"/>
              </a:lnSpc>
              <a:spcBef>
                <a:spcPts val="0"/>
              </a:spcBef>
              <a:spcAft>
                <a:spcPts val="0"/>
              </a:spcAft>
              <a:buClr>
                <a:schemeClr val="lt1"/>
              </a:buClr>
              <a:buSzPts val="8000"/>
              <a:buNone/>
              <a:defRPr sz="8000">
                <a:solidFill>
                  <a:schemeClr val="lt1"/>
                </a:solidFill>
              </a:defRPr>
            </a:lvl8pPr>
            <a:lvl9pPr lvl="8" rtl="0"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419" name="Google Shape;419;p5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Autofit/>
          </a:bodyPr>
          <a:lstStyle>
            <a:lvl1pPr indent="-311150" lvl="0" marL="457200" rtl="0" algn="l">
              <a:lnSpc>
                <a:spcPct val="115000"/>
              </a:lnSpc>
              <a:spcBef>
                <a:spcPts val="0"/>
              </a:spcBef>
              <a:spcAft>
                <a:spcPts val="0"/>
              </a:spcAft>
              <a:buClr>
                <a:schemeClr val="lt1"/>
              </a:buClr>
              <a:buSzPts val="1300"/>
              <a:buChar char="●"/>
              <a:defRPr>
                <a:solidFill>
                  <a:schemeClr val="lt1"/>
                </a:solidFill>
              </a:defRPr>
            </a:lvl1pPr>
            <a:lvl2pPr indent="-298450" lvl="1" marL="914400" rtl="0" algn="l">
              <a:lnSpc>
                <a:spcPct val="115000"/>
              </a:lnSpc>
              <a:spcBef>
                <a:spcPts val="1600"/>
              </a:spcBef>
              <a:spcAft>
                <a:spcPts val="0"/>
              </a:spcAft>
              <a:buClr>
                <a:schemeClr val="lt1"/>
              </a:buClr>
              <a:buSzPts val="1100"/>
              <a:buChar char="○"/>
              <a:defRPr>
                <a:solidFill>
                  <a:schemeClr val="lt1"/>
                </a:solidFill>
              </a:defRPr>
            </a:lvl2pPr>
            <a:lvl3pPr indent="-298450" lvl="2" marL="1371600" rtl="0" algn="l">
              <a:lnSpc>
                <a:spcPct val="115000"/>
              </a:lnSpc>
              <a:spcBef>
                <a:spcPts val="1600"/>
              </a:spcBef>
              <a:spcAft>
                <a:spcPts val="0"/>
              </a:spcAft>
              <a:buClr>
                <a:schemeClr val="lt1"/>
              </a:buClr>
              <a:buSzPts val="1100"/>
              <a:buChar char="■"/>
              <a:defRPr>
                <a:solidFill>
                  <a:schemeClr val="lt1"/>
                </a:solidFill>
              </a:defRPr>
            </a:lvl3pPr>
            <a:lvl4pPr indent="-298450" lvl="3" marL="1828800" rtl="0" algn="l">
              <a:lnSpc>
                <a:spcPct val="115000"/>
              </a:lnSpc>
              <a:spcBef>
                <a:spcPts val="1600"/>
              </a:spcBef>
              <a:spcAft>
                <a:spcPts val="0"/>
              </a:spcAft>
              <a:buClr>
                <a:schemeClr val="lt1"/>
              </a:buClr>
              <a:buSzPts val="1100"/>
              <a:buChar char="●"/>
              <a:defRPr>
                <a:solidFill>
                  <a:schemeClr val="lt1"/>
                </a:solidFill>
              </a:defRPr>
            </a:lvl4pPr>
            <a:lvl5pPr indent="-298450" lvl="4" marL="2286000" rtl="0" algn="l">
              <a:lnSpc>
                <a:spcPct val="115000"/>
              </a:lnSpc>
              <a:spcBef>
                <a:spcPts val="1600"/>
              </a:spcBef>
              <a:spcAft>
                <a:spcPts val="0"/>
              </a:spcAft>
              <a:buClr>
                <a:schemeClr val="lt1"/>
              </a:buClr>
              <a:buSzPts val="1100"/>
              <a:buChar char="○"/>
              <a:defRPr>
                <a:solidFill>
                  <a:schemeClr val="lt1"/>
                </a:solidFill>
              </a:defRPr>
            </a:lvl5pPr>
            <a:lvl6pPr indent="-298450" lvl="5" marL="2743200" rtl="0" algn="l">
              <a:lnSpc>
                <a:spcPct val="115000"/>
              </a:lnSpc>
              <a:spcBef>
                <a:spcPts val="1600"/>
              </a:spcBef>
              <a:spcAft>
                <a:spcPts val="0"/>
              </a:spcAft>
              <a:buClr>
                <a:schemeClr val="lt1"/>
              </a:buClr>
              <a:buSzPts val="1100"/>
              <a:buChar char="■"/>
              <a:defRPr>
                <a:solidFill>
                  <a:schemeClr val="lt1"/>
                </a:solidFill>
              </a:defRPr>
            </a:lvl6pPr>
            <a:lvl7pPr indent="-298450" lvl="6" marL="3200400" rtl="0" algn="l">
              <a:lnSpc>
                <a:spcPct val="115000"/>
              </a:lnSpc>
              <a:spcBef>
                <a:spcPts val="1600"/>
              </a:spcBef>
              <a:spcAft>
                <a:spcPts val="0"/>
              </a:spcAft>
              <a:buClr>
                <a:schemeClr val="lt1"/>
              </a:buClr>
              <a:buSzPts val="1100"/>
              <a:buChar char="●"/>
              <a:defRPr>
                <a:solidFill>
                  <a:schemeClr val="lt1"/>
                </a:solidFill>
              </a:defRPr>
            </a:lvl7pPr>
            <a:lvl8pPr indent="-298450" lvl="7" marL="3657600" rtl="0" algn="l">
              <a:lnSpc>
                <a:spcPct val="115000"/>
              </a:lnSpc>
              <a:spcBef>
                <a:spcPts val="1600"/>
              </a:spcBef>
              <a:spcAft>
                <a:spcPts val="0"/>
              </a:spcAft>
              <a:buClr>
                <a:schemeClr val="lt1"/>
              </a:buClr>
              <a:buSzPts val="1100"/>
              <a:buChar char="○"/>
              <a:defRPr>
                <a:solidFill>
                  <a:schemeClr val="lt1"/>
                </a:solidFill>
              </a:defRPr>
            </a:lvl8pPr>
            <a:lvl9pPr indent="-298450" lvl="8" marL="4114800" rtl="0" algn="l">
              <a:lnSpc>
                <a:spcPct val="115000"/>
              </a:lnSpc>
              <a:spcBef>
                <a:spcPts val="1600"/>
              </a:spcBef>
              <a:spcAft>
                <a:spcPts val="1600"/>
              </a:spcAft>
              <a:buClr>
                <a:schemeClr val="lt1"/>
              </a:buClr>
              <a:buSzPts val="1100"/>
              <a:buChar char="■"/>
              <a:defRPr>
                <a:solidFill>
                  <a:schemeClr val="lt1"/>
                </a:solidFill>
              </a:defRPr>
            </a:lvl9pPr>
          </a:lstStyle>
          <a:p/>
        </p:txBody>
      </p:sp>
      <p:sp>
        <p:nvSpPr>
          <p:cNvPr id="420" name="Google Shape;420;p5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1" name="Shape 421"/>
        <p:cNvGrpSpPr/>
        <p:nvPr/>
      </p:nvGrpSpPr>
      <p:grpSpPr>
        <a:xfrm>
          <a:off x="0" y="0"/>
          <a:ext cx="0" cy="0"/>
          <a:chOff x="0" y="0"/>
          <a:chExt cx="0" cy="0"/>
        </a:xfrm>
      </p:grpSpPr>
      <p:sp>
        <p:nvSpPr>
          <p:cNvPr id="422" name="Google Shape;422;p5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427" name="Shape 427"/>
        <p:cNvGrpSpPr/>
        <p:nvPr/>
      </p:nvGrpSpPr>
      <p:grpSpPr>
        <a:xfrm>
          <a:off x="0" y="0"/>
          <a:ext cx="0" cy="0"/>
          <a:chOff x="0" y="0"/>
          <a:chExt cx="0" cy="0"/>
        </a:xfrm>
      </p:grpSpPr>
      <p:cxnSp>
        <p:nvCxnSpPr>
          <p:cNvPr id="428" name="Google Shape;428;p5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429" name="Google Shape;429;p5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430" name="Google Shape;430;p5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31" name="Google Shape;431;p54"/>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32" name="Google Shape;432;p54"/>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433" name="Google Shape;433;p5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34" name="Shape 434"/>
        <p:cNvGrpSpPr/>
        <p:nvPr/>
      </p:nvGrpSpPr>
      <p:grpSpPr>
        <a:xfrm>
          <a:off x="0" y="0"/>
          <a:ext cx="0" cy="0"/>
          <a:chOff x="0" y="0"/>
          <a:chExt cx="0" cy="0"/>
        </a:xfrm>
      </p:grpSpPr>
      <p:cxnSp>
        <p:nvCxnSpPr>
          <p:cNvPr id="435" name="Google Shape;435;p55"/>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436" name="Google Shape;436;p5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437" name="Google Shape;437;p5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438" name="Google Shape;438;p5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39" name="Shape 439"/>
        <p:cNvGrpSpPr/>
        <p:nvPr/>
      </p:nvGrpSpPr>
      <p:grpSpPr>
        <a:xfrm>
          <a:off x="0" y="0"/>
          <a:ext cx="0" cy="0"/>
          <a:chOff x="0" y="0"/>
          <a:chExt cx="0" cy="0"/>
        </a:xfrm>
      </p:grpSpPr>
      <p:cxnSp>
        <p:nvCxnSpPr>
          <p:cNvPr id="440" name="Google Shape;440;p5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441" name="Google Shape;441;p5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442" name="Google Shape;442;p5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43" name="Google Shape;443;p5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4" name="Google Shape;444;p5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45" name="Google Shape;445;p5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46" name="Shape 446"/>
        <p:cNvGrpSpPr/>
        <p:nvPr/>
      </p:nvGrpSpPr>
      <p:grpSpPr>
        <a:xfrm>
          <a:off x="0" y="0"/>
          <a:ext cx="0" cy="0"/>
          <a:chOff x="0" y="0"/>
          <a:chExt cx="0" cy="0"/>
        </a:xfrm>
      </p:grpSpPr>
      <p:cxnSp>
        <p:nvCxnSpPr>
          <p:cNvPr id="447" name="Google Shape;447;p5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448" name="Google Shape;448;p5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449" name="Google Shape;449;p5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50" name="Google Shape;450;p5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1" name="Google Shape;451;p57"/>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52" name="Google Shape;452;p57"/>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53" name="Google Shape;453;p5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4" name="Shape 454"/>
        <p:cNvGrpSpPr/>
        <p:nvPr/>
      </p:nvGrpSpPr>
      <p:grpSpPr>
        <a:xfrm>
          <a:off x="0" y="0"/>
          <a:ext cx="0" cy="0"/>
          <a:chOff x="0" y="0"/>
          <a:chExt cx="0" cy="0"/>
        </a:xfrm>
      </p:grpSpPr>
      <p:sp>
        <p:nvSpPr>
          <p:cNvPr id="455" name="Google Shape;455;p5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6" name="Google Shape;456;p5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57" name="Shape 457"/>
        <p:cNvGrpSpPr/>
        <p:nvPr/>
      </p:nvGrpSpPr>
      <p:grpSpPr>
        <a:xfrm>
          <a:off x="0" y="0"/>
          <a:ext cx="0" cy="0"/>
          <a:chOff x="0" y="0"/>
          <a:chExt cx="0" cy="0"/>
        </a:xfrm>
      </p:grpSpPr>
      <p:cxnSp>
        <p:nvCxnSpPr>
          <p:cNvPr id="458" name="Google Shape;458;p5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59" name="Google Shape;459;p59"/>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0" name="Google Shape;460;p59"/>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61" name="Google Shape;461;p5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62" name="Shape 462"/>
        <p:cNvGrpSpPr/>
        <p:nvPr/>
      </p:nvGrpSpPr>
      <p:grpSpPr>
        <a:xfrm>
          <a:off x="0" y="0"/>
          <a:ext cx="0" cy="0"/>
          <a:chOff x="0" y="0"/>
          <a:chExt cx="0" cy="0"/>
        </a:xfrm>
      </p:grpSpPr>
      <p:cxnSp>
        <p:nvCxnSpPr>
          <p:cNvPr id="463" name="Google Shape;463;p6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4" name="Google Shape;464;p6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65" name="Google Shape;465;p6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66" name="Shape 466"/>
        <p:cNvGrpSpPr/>
        <p:nvPr/>
      </p:nvGrpSpPr>
      <p:grpSpPr>
        <a:xfrm>
          <a:off x="0" y="0"/>
          <a:ext cx="0" cy="0"/>
          <a:chOff x="0" y="0"/>
          <a:chExt cx="0" cy="0"/>
        </a:xfrm>
      </p:grpSpPr>
      <p:sp>
        <p:nvSpPr>
          <p:cNvPr id="467" name="Google Shape;467;p6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 name="Google Shape;468;p6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69" name="Google Shape;469;p61"/>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470" name="Google Shape;470;p61"/>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71" name="Google Shape;471;p6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72" name="Google Shape;472;p6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73" name="Shape 473"/>
        <p:cNvGrpSpPr/>
        <p:nvPr/>
      </p:nvGrpSpPr>
      <p:grpSpPr>
        <a:xfrm>
          <a:off x="0" y="0"/>
          <a:ext cx="0" cy="0"/>
          <a:chOff x="0" y="0"/>
          <a:chExt cx="0" cy="0"/>
        </a:xfrm>
      </p:grpSpPr>
      <p:cxnSp>
        <p:nvCxnSpPr>
          <p:cNvPr id="474" name="Google Shape;474;p6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475" name="Google Shape;475;p6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76" name="Google Shape;476;p62"/>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77" name="Google Shape;477;p6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8" name="Shape 478"/>
        <p:cNvGrpSpPr/>
        <p:nvPr/>
      </p:nvGrpSpPr>
      <p:grpSpPr>
        <a:xfrm>
          <a:off x="0" y="0"/>
          <a:ext cx="0" cy="0"/>
          <a:chOff x="0" y="0"/>
          <a:chExt cx="0" cy="0"/>
        </a:xfrm>
      </p:grpSpPr>
      <p:cxnSp>
        <p:nvCxnSpPr>
          <p:cNvPr id="479" name="Google Shape;479;p6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480" name="Google Shape;480;p63"/>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481" name="Google Shape;481;p63"/>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482" name="Google Shape;482;p63"/>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83" name="Google Shape;483;p6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4" name="Shape 484"/>
        <p:cNvGrpSpPr/>
        <p:nvPr/>
      </p:nvGrpSpPr>
      <p:grpSpPr>
        <a:xfrm>
          <a:off x="0" y="0"/>
          <a:ext cx="0" cy="0"/>
          <a:chOff x="0" y="0"/>
          <a:chExt cx="0" cy="0"/>
        </a:xfrm>
      </p:grpSpPr>
      <p:sp>
        <p:nvSpPr>
          <p:cNvPr id="485" name="Google Shape;485;p6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1.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2" Type="http://schemas.openxmlformats.org/officeDocument/2006/relationships/theme" Target="../theme/theme5.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9.xml"/><Relationship Id="rId10" Type="http://schemas.openxmlformats.org/officeDocument/2006/relationships/slideLayout" Target="../slideLayouts/slideLayout58.xml"/><Relationship Id="rId12" Type="http://schemas.openxmlformats.org/officeDocument/2006/relationships/theme" Target="../theme/theme6.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269" name="Shape 269"/>
        <p:cNvGrpSpPr/>
        <p:nvPr/>
      </p:nvGrpSpPr>
      <p:grpSpPr>
        <a:xfrm>
          <a:off x="0" y="0"/>
          <a:ext cx="0" cy="0"/>
          <a:chOff x="0" y="0"/>
          <a:chExt cx="0" cy="0"/>
        </a:xfrm>
      </p:grpSpPr>
      <p:sp>
        <p:nvSpPr>
          <p:cNvPr id="270" name="Google Shape;270;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271" name="Google Shape;271;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272" name="Google Shape;272;p2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346" name="Shape 346"/>
        <p:cNvGrpSpPr/>
        <p:nvPr/>
      </p:nvGrpSpPr>
      <p:grpSpPr>
        <a:xfrm>
          <a:off x="0" y="0"/>
          <a:ext cx="0" cy="0"/>
          <a:chOff x="0" y="0"/>
          <a:chExt cx="0" cy="0"/>
        </a:xfrm>
      </p:grpSpPr>
      <p:sp>
        <p:nvSpPr>
          <p:cNvPr id="347" name="Google Shape;347;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348" name="Google Shape;348;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160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1600"/>
              </a:spcBef>
              <a:spcAft>
                <a:spcPts val="160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349" name="Google Shape;349;p4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423" name="Shape 423"/>
        <p:cNvGrpSpPr/>
        <p:nvPr/>
      </p:nvGrpSpPr>
      <p:grpSpPr>
        <a:xfrm>
          <a:off x="0" y="0"/>
          <a:ext cx="0" cy="0"/>
          <a:chOff x="0" y="0"/>
          <a:chExt cx="0" cy="0"/>
        </a:xfrm>
      </p:grpSpPr>
      <p:sp>
        <p:nvSpPr>
          <p:cNvPr id="424" name="Google Shape;424;p5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425" name="Google Shape;425;p5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426" name="Google Shape;426;p5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en.wikipedia.org/wiki/Art_conservation" TargetMode="External"/><Relationship Id="rId4" Type="http://schemas.openxmlformats.org/officeDocument/2006/relationships/image" Target="../media/image7.jpg"/><Relationship Id="rId5"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20.png"/><Relationship Id="rId6"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jpg"/><Relationship Id="rId4" Type="http://schemas.openxmlformats.org/officeDocument/2006/relationships/image" Target="../media/image17.jpg"/><Relationship Id="rId5"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shepnerd/inpainting_gmcnn"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jp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jpg"/><Relationship Id="rId4" Type="http://schemas.openxmlformats.org/officeDocument/2006/relationships/image" Target="../media/image19.jpg"/><Relationship Id="rId5" Type="http://schemas.openxmlformats.org/officeDocument/2006/relationships/image" Target="../media/image24.jpg"/><Relationship Id="rId6" Type="http://schemas.openxmlformats.org/officeDocument/2006/relationships/hyperlink" Target="https://arxiv.org/pdf/1802.00411v2.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jpg"/><Relationship Id="rId4" Type="http://schemas.openxmlformats.org/officeDocument/2006/relationships/hyperlink" Target="http://drive.google.com/file/d/1ziJFGpRXM_Fie9LFhBj9ypv2A2CZiX-W/view" TargetMode="External"/><Relationship Id="rId5"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hyperlink" Target="http://arxiv.org/abs/1611.07004" TargetMode="External"/><Relationship Id="rId5" Type="http://schemas.openxmlformats.org/officeDocument/2006/relationships/hyperlink" Target="http://arxiv.org/abs/1704.0408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hyperlink" Target="http://arxiv.org/abs/1511.0268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image" Target="../media/image35.jpg"/><Relationship Id="rId4" Type="http://schemas.openxmlformats.org/officeDocument/2006/relationships/image" Target="../media/image3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38.jpg"/><Relationship Id="rId4" Type="http://schemas.openxmlformats.org/officeDocument/2006/relationships/image" Target="../media/image4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 Id="rId3" Type="http://schemas.openxmlformats.org/officeDocument/2006/relationships/image" Target="../media/image58.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1.xml"/><Relationship Id="rId3" Type="http://schemas.openxmlformats.org/officeDocument/2006/relationships/image" Target="../media/image62.png"/><Relationship Id="rId4" Type="http://schemas.openxmlformats.org/officeDocument/2006/relationships/image" Target="../media/image46.jpg"/><Relationship Id="rId5" Type="http://schemas.openxmlformats.org/officeDocument/2006/relationships/image" Target="../media/image49.jpg"/><Relationship Id="rId6" Type="http://schemas.openxmlformats.org/officeDocument/2006/relationships/image" Target="../media/image4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github.com/cocoxu/Shakespeare/tree/master/data/align/plays/merged" TargetMode="External"/><Relationship Id="rId4" Type="http://schemas.openxmlformats.org/officeDocument/2006/relationships/hyperlink" Target="https://www.kaggle.com/therohk/urban-dictionary-words-dataset" TargetMode="External"/><Relationship Id="rId5" Type="http://schemas.openxmlformats.org/officeDocument/2006/relationships/image" Target="../media/image52.png"/><Relationship Id="rId6"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3.jpg"/><Relationship Id="rId4" Type="http://schemas.openxmlformats.org/officeDocument/2006/relationships/image" Target="../media/image54.png"/><Relationship Id="rId5" Type="http://schemas.openxmlformats.org/officeDocument/2006/relationships/image" Target="../media/image56.jpg"/><Relationship Id="rId6"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CSCI 5922 Spring 2020</a:t>
            </a:r>
            <a:endParaRPr/>
          </a:p>
          <a:p>
            <a:pPr indent="0" lvl="0" marL="0" rtl="0" algn="ctr">
              <a:spcBef>
                <a:spcPts val="0"/>
              </a:spcBef>
              <a:spcAft>
                <a:spcPts val="0"/>
              </a:spcAft>
              <a:buNone/>
            </a:pPr>
            <a:r>
              <a:rPr lang="en"/>
              <a:t>Project Presentations</a:t>
            </a:r>
            <a:endParaRPr/>
          </a:p>
        </p:txBody>
      </p:sp>
      <p:sp>
        <p:nvSpPr>
          <p:cNvPr id="491" name="Google Shape;491;p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4"/>
          <p:cNvSpPr txBox="1"/>
          <p:nvPr>
            <p:ph type="ctrTitle"/>
          </p:nvPr>
        </p:nvSpPr>
        <p:spPr>
          <a:xfrm>
            <a:off x="311700" y="355150"/>
            <a:ext cx="8520600" cy="129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Anomaly Symptom Detection using Time-series Brainwave Signal Data</a:t>
            </a:r>
            <a:endParaRPr sz="3600"/>
          </a:p>
        </p:txBody>
      </p:sp>
      <p:sp>
        <p:nvSpPr>
          <p:cNvPr id="561" name="Google Shape;561;p74"/>
          <p:cNvSpPr txBox="1"/>
          <p:nvPr>
            <p:ph idx="1" type="subTitle"/>
          </p:nvPr>
        </p:nvSpPr>
        <p:spPr>
          <a:xfrm>
            <a:off x="311700" y="17791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Project Members: Taeho Kim and Jaeyoung Oh</a:t>
            </a:r>
            <a:endParaRPr sz="1800"/>
          </a:p>
        </p:txBody>
      </p:sp>
      <p:pic>
        <p:nvPicPr>
          <p:cNvPr id="562" name="Google Shape;562;p74"/>
          <p:cNvPicPr preferRelativeResize="0"/>
          <p:nvPr/>
        </p:nvPicPr>
        <p:blipFill>
          <a:blip r:embed="rId3">
            <a:alphaModFix/>
          </a:blip>
          <a:stretch>
            <a:fillRect/>
          </a:stretch>
        </p:blipFill>
        <p:spPr>
          <a:xfrm>
            <a:off x="458925" y="2345700"/>
            <a:ext cx="8373376" cy="2573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task</a:t>
            </a:r>
            <a:endParaRPr/>
          </a:p>
        </p:txBody>
      </p:sp>
      <p:sp>
        <p:nvSpPr>
          <p:cNvPr id="568" name="Google Shape;568;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Decrease the number of electrodes and detect anomaly symptoms</a:t>
            </a:r>
            <a:endParaRPr/>
          </a:p>
          <a:p>
            <a:pPr indent="-342900" lvl="0" marL="457200" rtl="0" algn="l">
              <a:spcBef>
                <a:spcPts val="0"/>
              </a:spcBef>
              <a:spcAft>
                <a:spcPts val="0"/>
              </a:spcAft>
              <a:buSzPts val="1800"/>
              <a:buChar char="●"/>
            </a:pPr>
            <a:r>
              <a:rPr lang="en"/>
              <a:t>Brainwave signal processing</a:t>
            </a:r>
            <a:endParaRPr/>
          </a:p>
          <a:p>
            <a:pPr indent="-342900" lvl="0" marL="457200" rtl="0" algn="l">
              <a:spcBef>
                <a:spcPts val="0"/>
              </a:spcBef>
              <a:spcAft>
                <a:spcPts val="0"/>
              </a:spcAft>
              <a:buSzPts val="1800"/>
              <a:buChar char="●"/>
            </a:pPr>
            <a:r>
              <a:rPr lang="en"/>
              <a:t>Extract multiple time-series features</a:t>
            </a:r>
            <a:endParaRPr/>
          </a:p>
          <a:p>
            <a:pPr indent="-342900" lvl="0" marL="457200" rtl="0" algn="l">
              <a:spcBef>
                <a:spcPts val="0"/>
              </a:spcBef>
              <a:spcAft>
                <a:spcPts val="0"/>
              </a:spcAft>
              <a:buSzPts val="1800"/>
              <a:buChar char="●"/>
            </a:pPr>
            <a:r>
              <a:rPr lang="en"/>
              <a:t>Focus on CNN + LSTM models</a:t>
            </a:r>
            <a:endParaRPr/>
          </a:p>
        </p:txBody>
      </p:sp>
      <p:pic>
        <p:nvPicPr>
          <p:cNvPr id="569" name="Google Shape;569;p75"/>
          <p:cNvPicPr preferRelativeResize="0"/>
          <p:nvPr/>
        </p:nvPicPr>
        <p:blipFill>
          <a:blip r:embed="rId3">
            <a:alphaModFix/>
          </a:blip>
          <a:stretch>
            <a:fillRect/>
          </a:stretch>
        </p:blipFill>
        <p:spPr>
          <a:xfrm>
            <a:off x="410350" y="2724775"/>
            <a:ext cx="2650625" cy="1988900"/>
          </a:xfrm>
          <a:prstGeom prst="rect">
            <a:avLst/>
          </a:prstGeom>
          <a:noFill/>
          <a:ln>
            <a:noFill/>
          </a:ln>
        </p:spPr>
      </p:pic>
      <p:pic>
        <p:nvPicPr>
          <p:cNvPr id="570" name="Google Shape;570;p75"/>
          <p:cNvPicPr preferRelativeResize="0"/>
          <p:nvPr/>
        </p:nvPicPr>
        <p:blipFill>
          <a:blip r:embed="rId4">
            <a:alphaModFix/>
          </a:blip>
          <a:stretch>
            <a:fillRect/>
          </a:stretch>
        </p:blipFill>
        <p:spPr>
          <a:xfrm>
            <a:off x="4572000" y="2090372"/>
            <a:ext cx="4518675" cy="2269504"/>
          </a:xfrm>
          <a:prstGeom prst="rect">
            <a:avLst/>
          </a:prstGeom>
          <a:noFill/>
          <a:ln>
            <a:noFill/>
          </a:ln>
        </p:spPr>
      </p:pic>
      <p:cxnSp>
        <p:nvCxnSpPr>
          <p:cNvPr id="571" name="Google Shape;571;p75"/>
          <p:cNvCxnSpPr/>
          <p:nvPr/>
        </p:nvCxnSpPr>
        <p:spPr>
          <a:xfrm flipH="1" rot="10800000">
            <a:off x="3308875" y="3747825"/>
            <a:ext cx="766500" cy="6600"/>
          </a:xfrm>
          <a:prstGeom prst="straightConnector1">
            <a:avLst/>
          </a:prstGeom>
          <a:noFill/>
          <a:ln cap="flat" cmpd="sng" w="28575">
            <a:solidFill>
              <a:schemeClr val="dk2"/>
            </a:solidFill>
            <a:prstDash val="solid"/>
            <a:round/>
            <a:headEnd len="med" w="med" type="none"/>
            <a:tailEnd len="med" w="med" type="triangle"/>
          </a:ln>
        </p:spPr>
      </p:cxnSp>
      <p:pic>
        <p:nvPicPr>
          <p:cNvPr id="572" name="Google Shape;572;p75"/>
          <p:cNvPicPr preferRelativeResize="0"/>
          <p:nvPr/>
        </p:nvPicPr>
        <p:blipFill>
          <a:blip r:embed="rId5">
            <a:alphaModFix/>
          </a:blip>
          <a:stretch>
            <a:fillRect/>
          </a:stretch>
        </p:blipFill>
        <p:spPr>
          <a:xfrm>
            <a:off x="4378244" y="4427125"/>
            <a:ext cx="4607631" cy="572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p:txBody>
      </p:sp>
      <p:pic>
        <p:nvPicPr>
          <p:cNvPr id="578" name="Google Shape;578;p76"/>
          <p:cNvPicPr preferRelativeResize="0"/>
          <p:nvPr/>
        </p:nvPicPr>
        <p:blipFill>
          <a:blip r:embed="rId3">
            <a:alphaModFix/>
          </a:blip>
          <a:stretch>
            <a:fillRect/>
          </a:stretch>
        </p:blipFill>
        <p:spPr>
          <a:xfrm>
            <a:off x="412321" y="1768096"/>
            <a:ext cx="5366725" cy="2523525"/>
          </a:xfrm>
          <a:prstGeom prst="rect">
            <a:avLst/>
          </a:prstGeom>
          <a:noFill/>
          <a:ln>
            <a:noFill/>
          </a:ln>
        </p:spPr>
      </p:pic>
      <p:pic>
        <p:nvPicPr>
          <p:cNvPr id="579" name="Google Shape;579;p76"/>
          <p:cNvPicPr preferRelativeResize="0"/>
          <p:nvPr/>
        </p:nvPicPr>
        <p:blipFill>
          <a:blip r:embed="rId4">
            <a:alphaModFix/>
          </a:blip>
          <a:stretch>
            <a:fillRect/>
          </a:stretch>
        </p:blipFill>
        <p:spPr>
          <a:xfrm>
            <a:off x="5511225" y="3372300"/>
            <a:ext cx="2801351" cy="1156725"/>
          </a:xfrm>
          <a:prstGeom prst="rect">
            <a:avLst/>
          </a:prstGeom>
          <a:noFill/>
          <a:ln>
            <a:noFill/>
          </a:ln>
        </p:spPr>
      </p:pic>
      <p:pic>
        <p:nvPicPr>
          <p:cNvPr id="580" name="Google Shape;580;p76"/>
          <p:cNvPicPr preferRelativeResize="0"/>
          <p:nvPr/>
        </p:nvPicPr>
        <p:blipFill>
          <a:blip r:embed="rId5">
            <a:alphaModFix/>
          </a:blip>
          <a:stretch>
            <a:fillRect/>
          </a:stretch>
        </p:blipFill>
        <p:spPr>
          <a:xfrm>
            <a:off x="5458021" y="818275"/>
            <a:ext cx="2907754" cy="1920111"/>
          </a:xfrm>
          <a:prstGeom prst="rect">
            <a:avLst/>
          </a:prstGeom>
          <a:noFill/>
          <a:ln>
            <a:noFill/>
          </a:ln>
        </p:spPr>
      </p:pic>
      <p:sp>
        <p:nvSpPr>
          <p:cNvPr id="581" name="Google Shape;581;p76"/>
          <p:cNvSpPr txBox="1"/>
          <p:nvPr/>
        </p:nvSpPr>
        <p:spPr>
          <a:xfrm>
            <a:off x="6282450" y="2161200"/>
            <a:ext cx="2582700" cy="1211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U-Net</a:t>
            </a:r>
            <a:endParaRPr sz="1100"/>
          </a:p>
          <a:p>
            <a:pPr indent="-298450" lvl="0" marL="457200" rtl="0" algn="l">
              <a:spcBef>
                <a:spcPts val="0"/>
              </a:spcBef>
              <a:spcAft>
                <a:spcPts val="0"/>
              </a:spcAft>
              <a:buSzPts val="1100"/>
              <a:buChar char="●"/>
            </a:pPr>
            <a:r>
              <a:rPr lang="en" sz="1100"/>
              <a:t>Fully Convolutional Network</a:t>
            </a:r>
            <a:endParaRPr sz="1100"/>
          </a:p>
          <a:p>
            <a:pPr indent="-298450" lvl="0" marL="457200" rtl="0" algn="l">
              <a:spcBef>
                <a:spcPts val="0"/>
              </a:spcBef>
              <a:spcAft>
                <a:spcPts val="0"/>
              </a:spcAft>
              <a:buSzPts val="1100"/>
              <a:buChar char="●"/>
            </a:pPr>
            <a:r>
              <a:rPr lang="en" sz="1100"/>
              <a:t>RNN Encoder-Decoder</a:t>
            </a:r>
            <a:endParaRPr sz="1100"/>
          </a:p>
          <a:p>
            <a:pPr indent="-298450" lvl="0" marL="457200" rtl="0" algn="l">
              <a:spcBef>
                <a:spcPts val="0"/>
              </a:spcBef>
              <a:spcAft>
                <a:spcPts val="0"/>
              </a:spcAft>
              <a:buSzPts val="1100"/>
              <a:buChar char="●"/>
            </a:pPr>
            <a:r>
              <a:rPr lang="en" sz="1100"/>
              <a:t>Batch normalization</a:t>
            </a:r>
            <a:endParaRPr sz="1100"/>
          </a:p>
          <a:p>
            <a:pPr indent="-298450" lvl="0" marL="457200" rtl="0" algn="l">
              <a:spcBef>
                <a:spcPts val="0"/>
              </a:spcBef>
              <a:spcAft>
                <a:spcPts val="0"/>
              </a:spcAft>
              <a:buSzPts val="1100"/>
              <a:buChar char="●"/>
            </a:pPr>
            <a:r>
              <a:rPr lang="en" sz="1100"/>
              <a:t>Dropout</a:t>
            </a:r>
            <a:endParaRPr sz="1100"/>
          </a:p>
          <a:p>
            <a:pPr indent="-298450" lvl="0" marL="457200" rtl="0" algn="l">
              <a:spcBef>
                <a:spcPts val="0"/>
              </a:spcBef>
              <a:spcAft>
                <a:spcPts val="0"/>
              </a:spcAft>
              <a:buSzPts val="1100"/>
              <a:buChar char="●"/>
            </a:pPr>
            <a:r>
              <a:rPr lang="en" sz="1100"/>
              <a:t>activation functions</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&amp; Current result</a:t>
            </a:r>
            <a:endParaRPr/>
          </a:p>
        </p:txBody>
      </p:sp>
      <p:sp>
        <p:nvSpPr>
          <p:cNvPr id="587" name="Google Shape;587;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Depending on the data quality, the classification performance is different</a:t>
            </a:r>
            <a:endParaRPr/>
          </a:p>
          <a:p>
            <a:pPr indent="-317500" lvl="1" marL="914400" rtl="0" algn="l">
              <a:spcBef>
                <a:spcPts val="0"/>
              </a:spcBef>
              <a:spcAft>
                <a:spcPts val="0"/>
              </a:spcAft>
              <a:buSzPts val="1400"/>
              <a:buChar char="○"/>
            </a:pPr>
            <a:r>
              <a:rPr lang="en"/>
              <a:t>Need enough seizure cases, signals from properly attached electrodes</a:t>
            </a:r>
            <a:endParaRPr/>
          </a:p>
          <a:p>
            <a:pPr indent="-317500" lvl="1" marL="914400" rtl="0" algn="l">
              <a:spcBef>
                <a:spcPts val="0"/>
              </a:spcBef>
              <a:spcAft>
                <a:spcPts val="0"/>
              </a:spcAft>
              <a:buSzPts val="1400"/>
              <a:buChar char="○"/>
            </a:pPr>
            <a:r>
              <a:rPr lang="en"/>
              <a:t>Seizure occurrence and duration are measured by Doctor (Ground-truth is not perfect)</a:t>
            </a:r>
            <a:endParaRPr/>
          </a:p>
          <a:p>
            <a:pPr indent="-342900" lvl="0" marL="457200" rtl="0" algn="l">
              <a:spcBef>
                <a:spcPts val="0"/>
              </a:spcBef>
              <a:spcAft>
                <a:spcPts val="0"/>
              </a:spcAft>
              <a:buSzPts val="1800"/>
              <a:buChar char="●"/>
            </a:pPr>
            <a:r>
              <a:rPr lang="en"/>
              <a:t>Different patients have different symptoms and locations of seizure</a:t>
            </a:r>
            <a:endParaRPr/>
          </a:p>
          <a:p>
            <a:pPr indent="-342900" lvl="0" marL="457200" rtl="0" algn="l">
              <a:spcBef>
                <a:spcPts val="0"/>
              </a:spcBef>
              <a:spcAft>
                <a:spcPts val="0"/>
              </a:spcAft>
              <a:buSzPts val="1800"/>
              <a:buChar char="●"/>
            </a:pPr>
            <a:r>
              <a:rPr lang="en"/>
              <a:t>Limited electrode position - cannot detect all kinds of seizures</a:t>
            </a:r>
            <a:endParaRPr/>
          </a:p>
          <a:p>
            <a:pPr indent="-342900" lvl="0" marL="457200" rtl="0" algn="l">
              <a:spcBef>
                <a:spcPts val="0"/>
              </a:spcBef>
              <a:spcAft>
                <a:spcPts val="0"/>
              </a:spcAft>
              <a:buSzPts val="1800"/>
              <a:buChar char="●"/>
            </a:pPr>
            <a:r>
              <a:rPr lang="en"/>
              <a:t>3D tensor input / adding RNN - long training time</a:t>
            </a:r>
            <a:endParaRPr/>
          </a:p>
        </p:txBody>
      </p:sp>
      <p:pic>
        <p:nvPicPr>
          <p:cNvPr id="588" name="Google Shape;588;p77"/>
          <p:cNvPicPr preferRelativeResize="0"/>
          <p:nvPr/>
        </p:nvPicPr>
        <p:blipFill>
          <a:blip r:embed="rId3">
            <a:alphaModFix/>
          </a:blip>
          <a:stretch>
            <a:fillRect/>
          </a:stretch>
        </p:blipFill>
        <p:spPr>
          <a:xfrm>
            <a:off x="1108175" y="3097700"/>
            <a:ext cx="6858800" cy="1986800"/>
          </a:xfrm>
          <a:prstGeom prst="rect">
            <a:avLst/>
          </a:prstGeom>
          <a:noFill/>
          <a:ln>
            <a:noFill/>
          </a:ln>
        </p:spPr>
      </p:pic>
      <p:sp>
        <p:nvSpPr>
          <p:cNvPr id="589" name="Google Shape;589;p77"/>
          <p:cNvSpPr/>
          <p:nvPr/>
        </p:nvSpPr>
        <p:spPr>
          <a:xfrm>
            <a:off x="1554000" y="4534750"/>
            <a:ext cx="153300" cy="18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77"/>
          <p:cNvSpPr txBox="1"/>
          <p:nvPr/>
        </p:nvSpPr>
        <p:spPr>
          <a:xfrm>
            <a:off x="893325" y="4475025"/>
            <a:ext cx="7368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0000"/>
                </a:solidFill>
              </a:rPr>
              <a:t>patient ID</a:t>
            </a:r>
            <a:endParaRPr sz="900">
              <a:solidFill>
                <a:srgbClr val="FF0000"/>
              </a:solidFill>
            </a:endParaRPr>
          </a:p>
        </p:txBody>
      </p:sp>
      <p:sp>
        <p:nvSpPr>
          <p:cNvPr id="591" name="Google Shape;591;p77"/>
          <p:cNvSpPr/>
          <p:nvPr/>
        </p:nvSpPr>
        <p:spPr>
          <a:xfrm>
            <a:off x="1554000" y="4391950"/>
            <a:ext cx="153300" cy="142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77"/>
          <p:cNvSpPr txBox="1"/>
          <p:nvPr/>
        </p:nvSpPr>
        <p:spPr>
          <a:xfrm>
            <a:off x="623400" y="4277650"/>
            <a:ext cx="10068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0000FF"/>
                </a:solidFill>
              </a:rPr>
              <a:t>Seizure number</a:t>
            </a:r>
            <a:endParaRPr sz="900">
              <a:solidFill>
                <a:srgbClr val="0000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7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Image Inpainting</a:t>
            </a:r>
            <a:endParaRPr/>
          </a:p>
          <a:p>
            <a:pPr indent="0" lvl="0" marL="0" rtl="0" algn="ctr">
              <a:spcBef>
                <a:spcPts val="0"/>
              </a:spcBef>
              <a:spcAft>
                <a:spcPts val="0"/>
              </a:spcAft>
              <a:buNone/>
            </a:pPr>
            <a:r>
              <a:rPr lang="en" sz="1800">
                <a:solidFill>
                  <a:srgbClr val="434343"/>
                </a:solidFill>
              </a:rPr>
              <a:t>Final Project: Neural Networks and Deep Learning</a:t>
            </a:r>
            <a:r>
              <a:rPr lang="en" sz="1800"/>
              <a:t> </a:t>
            </a:r>
            <a:endParaRPr sz="1800"/>
          </a:p>
        </p:txBody>
      </p:sp>
      <p:sp>
        <p:nvSpPr>
          <p:cNvPr id="598" name="Google Shape;598;p7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Krishna K Chaitanya</a:t>
            </a:r>
            <a:endParaRPr sz="1400"/>
          </a:p>
          <a:p>
            <a:pPr indent="0" lvl="0" marL="0" rtl="0" algn="ctr">
              <a:spcBef>
                <a:spcPts val="0"/>
              </a:spcBef>
              <a:spcAft>
                <a:spcPts val="0"/>
              </a:spcAft>
              <a:buNone/>
            </a:pPr>
            <a:r>
              <a:rPr lang="en" sz="1400"/>
              <a:t>Shreshtha Pankaj</a:t>
            </a:r>
            <a:endParaRPr sz="1400"/>
          </a:p>
          <a:p>
            <a:pPr indent="0" lvl="0" marL="0" rtl="0" algn="ctr">
              <a:spcBef>
                <a:spcPts val="0"/>
              </a:spcBef>
              <a:spcAft>
                <a:spcPts val="0"/>
              </a:spcAft>
              <a:buNone/>
            </a:pPr>
            <a:r>
              <a:rPr lang="en" sz="1400"/>
              <a:t>Keval Shah</a:t>
            </a:r>
            <a:endParaRPr sz="1400"/>
          </a:p>
          <a:p>
            <a:pPr indent="0" lvl="0" marL="0" rtl="0" algn="ctr">
              <a:spcBef>
                <a:spcPts val="0"/>
              </a:spcBef>
              <a:spcAft>
                <a:spcPts val="0"/>
              </a:spcAft>
              <a:buNone/>
            </a:pPr>
            <a:r>
              <a:rPr lang="en" sz="1400"/>
              <a:t>Dhanendra Soni</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79"/>
          <p:cNvSpPr txBox="1"/>
          <p:nvPr>
            <p:ph idx="1" type="body"/>
          </p:nvPr>
        </p:nvSpPr>
        <p:spPr>
          <a:xfrm>
            <a:off x="325425" y="1048925"/>
            <a:ext cx="8520600" cy="152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Formally, </a:t>
            </a:r>
            <a:r>
              <a:rPr b="1" lang="en">
                <a:solidFill>
                  <a:srgbClr val="000000"/>
                </a:solidFill>
              </a:rPr>
              <a:t>Inpainting</a:t>
            </a:r>
            <a:r>
              <a:rPr lang="en">
                <a:solidFill>
                  <a:srgbClr val="000000"/>
                </a:solidFill>
              </a:rPr>
              <a:t> is a</a:t>
            </a:r>
            <a:r>
              <a:rPr lang="en">
                <a:solidFill>
                  <a:srgbClr val="000000"/>
                </a:solidFill>
                <a:uFill>
                  <a:noFill/>
                </a:uFill>
                <a:hlinkClick r:id="rId3"/>
              </a:rPr>
              <a:t> </a:t>
            </a:r>
            <a:r>
              <a:rPr lang="en">
                <a:solidFill>
                  <a:srgbClr val="000000"/>
                </a:solidFill>
              </a:rPr>
              <a:t>process where missing or damaged parts of an artwork are filled in to present a complete image that is closely similar to the original. Through this project, we wish to use the power of Deep Learning to replace missing portions of a digital image with meaningful content.</a:t>
            </a:r>
            <a:endParaRPr>
              <a:solidFill>
                <a:srgbClr val="000000"/>
              </a:solidFill>
            </a:endParaRPr>
          </a:p>
        </p:txBody>
      </p:sp>
      <p:sp>
        <p:nvSpPr>
          <p:cNvPr id="604" name="Google Shape;604;p79"/>
          <p:cNvSpPr txBox="1"/>
          <p:nvPr>
            <p:ph type="title"/>
          </p:nvPr>
        </p:nvSpPr>
        <p:spPr>
          <a:xfrm>
            <a:off x="325425" y="347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grpSp>
        <p:nvGrpSpPr>
          <p:cNvPr id="605" name="Google Shape;605;p79"/>
          <p:cNvGrpSpPr/>
          <p:nvPr/>
        </p:nvGrpSpPr>
        <p:grpSpPr>
          <a:xfrm>
            <a:off x="1144575" y="2499100"/>
            <a:ext cx="6486738" cy="2339600"/>
            <a:chOff x="1144575" y="2499100"/>
            <a:chExt cx="6486738" cy="2339600"/>
          </a:xfrm>
        </p:grpSpPr>
        <p:sp>
          <p:nvSpPr>
            <p:cNvPr id="606" name="Google Shape;606;p79"/>
            <p:cNvSpPr txBox="1"/>
            <p:nvPr/>
          </p:nvSpPr>
          <p:spPr>
            <a:xfrm>
              <a:off x="1735413" y="2499100"/>
              <a:ext cx="58959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Damaged Input Image           Inpainted Imaged          Original Complete Image    </a:t>
              </a:r>
              <a:endParaRPr sz="1200"/>
            </a:p>
          </p:txBody>
        </p:sp>
        <p:pic>
          <p:nvPicPr>
            <p:cNvPr id="607" name="Google Shape;607;p79"/>
            <p:cNvPicPr preferRelativeResize="0"/>
            <p:nvPr/>
          </p:nvPicPr>
          <p:blipFill rotWithShape="1">
            <a:blip r:embed="rId4">
              <a:alphaModFix/>
            </a:blip>
            <a:srcRect b="0" l="0" r="51061" t="0"/>
            <a:stretch/>
          </p:blipFill>
          <p:spPr>
            <a:xfrm>
              <a:off x="1144575" y="2835400"/>
              <a:ext cx="2141550" cy="2003300"/>
            </a:xfrm>
            <a:prstGeom prst="rect">
              <a:avLst/>
            </a:prstGeom>
            <a:noFill/>
            <a:ln>
              <a:noFill/>
            </a:ln>
          </p:spPr>
        </p:pic>
      </p:grpSp>
      <p:sp>
        <p:nvSpPr>
          <p:cNvPr id="608" name="Google Shape;608;p79"/>
          <p:cNvSpPr/>
          <p:nvPr/>
        </p:nvSpPr>
        <p:spPr>
          <a:xfrm>
            <a:off x="3586200" y="2968625"/>
            <a:ext cx="1698600" cy="16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6000"/>
              <a:t>?</a:t>
            </a:r>
            <a:endParaRPr sz="6000"/>
          </a:p>
        </p:txBody>
      </p:sp>
      <p:pic>
        <p:nvPicPr>
          <p:cNvPr id="609" name="Google Shape;609;p79"/>
          <p:cNvPicPr preferRelativeResize="0"/>
          <p:nvPr/>
        </p:nvPicPr>
        <p:blipFill>
          <a:blip r:embed="rId5">
            <a:alphaModFix/>
          </a:blip>
          <a:stretch>
            <a:fillRect/>
          </a:stretch>
        </p:blipFill>
        <p:spPr>
          <a:xfrm>
            <a:off x="5540400" y="2968625"/>
            <a:ext cx="1643100" cy="164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Approach</a:t>
            </a:r>
            <a:endParaRPr/>
          </a:p>
        </p:txBody>
      </p:sp>
      <p:sp>
        <p:nvSpPr>
          <p:cNvPr id="615" name="Google Shape;615;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broadly two ways to do achieve successful image inpainting:-</a:t>
            </a:r>
            <a:endParaRPr/>
          </a:p>
          <a:p>
            <a:pPr indent="-342900" lvl="0" marL="457200" rtl="0" algn="l">
              <a:spcBef>
                <a:spcPts val="1600"/>
              </a:spcBef>
              <a:spcAft>
                <a:spcPts val="0"/>
              </a:spcAft>
              <a:buSzPts val="1800"/>
              <a:buAutoNum type="arabicPeriod"/>
            </a:pPr>
            <a:r>
              <a:rPr lang="en"/>
              <a:t>Conventional Computer Vision based algorithms</a:t>
            </a:r>
            <a:endParaRPr/>
          </a:p>
          <a:p>
            <a:pPr indent="-342900" lvl="0" marL="457200" rtl="0" algn="l">
              <a:spcBef>
                <a:spcPts val="0"/>
              </a:spcBef>
              <a:spcAft>
                <a:spcPts val="0"/>
              </a:spcAft>
              <a:buSzPts val="1800"/>
              <a:buAutoNum type="arabicPeriod"/>
            </a:pPr>
            <a:r>
              <a:rPr lang="en"/>
              <a:t>Using GAN (Generative Adversarial Networks) based Deep Learning model</a:t>
            </a:r>
            <a:endParaRPr/>
          </a:p>
          <a:p>
            <a:pPr indent="-317500" lvl="1" marL="914400" rtl="0" algn="l">
              <a:spcBef>
                <a:spcPts val="0"/>
              </a:spcBef>
              <a:spcAft>
                <a:spcPts val="0"/>
              </a:spcAft>
              <a:buSzPts val="1400"/>
              <a:buAutoNum type="alphaLcPeriod"/>
            </a:pPr>
            <a:r>
              <a:rPr lang="en"/>
              <a:t>Structure Knowledge</a:t>
            </a:r>
            <a:endParaRPr/>
          </a:p>
          <a:p>
            <a:pPr indent="-317500" lvl="1" marL="914400" rtl="0" algn="l">
              <a:spcBef>
                <a:spcPts val="0"/>
              </a:spcBef>
              <a:spcAft>
                <a:spcPts val="0"/>
              </a:spcAft>
              <a:buSzPts val="1400"/>
              <a:buAutoNum type="alphaLcPeriod"/>
            </a:pPr>
            <a:r>
              <a:rPr lang="en"/>
              <a:t>Texture Knowledge</a:t>
            </a:r>
            <a:endParaRPr/>
          </a:p>
          <a:p>
            <a:pPr indent="0" lvl="0" marL="0" rtl="0" algn="l">
              <a:spcBef>
                <a:spcPts val="1600"/>
              </a:spcBef>
              <a:spcAft>
                <a:spcPts val="0"/>
              </a:spcAft>
              <a:buNone/>
            </a:pPr>
            <a:r>
              <a:rPr lang="en"/>
              <a:t>In GAN based learning, a CNN based context encoder-decoder is used to fill out the patches in the images. The output of encoder-decoder is used as input for GAN to generate a realistic image.</a:t>
            </a:r>
            <a:endParaRPr/>
          </a:p>
          <a:p>
            <a:pPr indent="0" lvl="0" marL="0" rtl="0" algn="l">
              <a:spcBef>
                <a:spcPts val="1600"/>
              </a:spcBef>
              <a:spcAft>
                <a:spcPts val="0"/>
              </a:spcAft>
              <a:buNone/>
            </a:pPr>
            <a:r>
              <a:rPr lang="en"/>
              <a:t>Used CelebHQ(256*256) dataset for training and testing purposes with a 95:05 split with a total of 30K images.</a:t>
            </a:r>
            <a:endParaRPr/>
          </a:p>
          <a:p>
            <a:pPr indent="0" lvl="0" marL="0" rtl="0" algn="l">
              <a:spcBef>
                <a:spcPts val="1600"/>
              </a:spcBef>
              <a:spcAft>
                <a:spcPts val="1600"/>
              </a:spcAft>
              <a:buClr>
                <a:srgbClr val="000000"/>
              </a:buClr>
              <a:buSzPts val="1100"/>
              <a:buFont typeface="Arial"/>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1"/>
          <p:cNvSpPr txBox="1"/>
          <p:nvPr>
            <p:ph type="title"/>
          </p:nvPr>
        </p:nvSpPr>
        <p:spPr>
          <a:xfrm>
            <a:off x="311700" y="357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p:txBody>
      </p:sp>
      <p:pic>
        <p:nvPicPr>
          <p:cNvPr id="621" name="Google Shape;621;p81"/>
          <p:cNvPicPr preferRelativeResize="0"/>
          <p:nvPr/>
        </p:nvPicPr>
        <p:blipFill>
          <a:blip r:embed="rId3">
            <a:alphaModFix/>
          </a:blip>
          <a:stretch>
            <a:fillRect/>
          </a:stretch>
        </p:blipFill>
        <p:spPr>
          <a:xfrm>
            <a:off x="802000" y="4190900"/>
            <a:ext cx="7260751" cy="223700"/>
          </a:xfrm>
          <a:prstGeom prst="rect">
            <a:avLst/>
          </a:prstGeom>
          <a:noFill/>
          <a:ln>
            <a:noFill/>
          </a:ln>
        </p:spPr>
      </p:pic>
      <p:pic>
        <p:nvPicPr>
          <p:cNvPr id="622" name="Google Shape;622;p81"/>
          <p:cNvPicPr preferRelativeResize="0"/>
          <p:nvPr/>
        </p:nvPicPr>
        <p:blipFill>
          <a:blip r:embed="rId4">
            <a:alphaModFix/>
          </a:blip>
          <a:stretch>
            <a:fillRect/>
          </a:stretch>
        </p:blipFill>
        <p:spPr>
          <a:xfrm>
            <a:off x="727600" y="1900100"/>
            <a:ext cx="1314325" cy="1840050"/>
          </a:xfrm>
          <a:prstGeom prst="rect">
            <a:avLst/>
          </a:prstGeom>
          <a:noFill/>
          <a:ln>
            <a:noFill/>
          </a:ln>
        </p:spPr>
      </p:pic>
      <p:pic>
        <p:nvPicPr>
          <p:cNvPr id="623" name="Google Shape;623;p81"/>
          <p:cNvPicPr preferRelativeResize="0"/>
          <p:nvPr/>
        </p:nvPicPr>
        <p:blipFill>
          <a:blip r:embed="rId5">
            <a:alphaModFix/>
          </a:blip>
          <a:stretch>
            <a:fillRect/>
          </a:stretch>
        </p:blipFill>
        <p:spPr>
          <a:xfrm>
            <a:off x="2041925" y="1131600"/>
            <a:ext cx="2588750" cy="2858125"/>
          </a:xfrm>
          <a:prstGeom prst="rect">
            <a:avLst/>
          </a:prstGeom>
          <a:noFill/>
          <a:ln>
            <a:noFill/>
          </a:ln>
        </p:spPr>
      </p:pic>
      <p:pic>
        <p:nvPicPr>
          <p:cNvPr id="624" name="Google Shape;624;p81"/>
          <p:cNvPicPr preferRelativeResize="0"/>
          <p:nvPr/>
        </p:nvPicPr>
        <p:blipFill>
          <a:blip r:embed="rId6">
            <a:alphaModFix/>
          </a:blip>
          <a:stretch>
            <a:fillRect/>
          </a:stretch>
        </p:blipFill>
        <p:spPr>
          <a:xfrm>
            <a:off x="4398300" y="1082187"/>
            <a:ext cx="3762799" cy="29747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2"/>
          <p:cNvSpPr txBox="1"/>
          <p:nvPr>
            <p:ph type="title"/>
          </p:nvPr>
        </p:nvSpPr>
        <p:spPr>
          <a:xfrm>
            <a:off x="311700" y="146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630" name="Google Shape;630;p82"/>
          <p:cNvSpPr txBox="1"/>
          <p:nvPr/>
        </p:nvSpPr>
        <p:spPr>
          <a:xfrm>
            <a:off x="1783013" y="2507050"/>
            <a:ext cx="58959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Damaged Input Image           Inpainted Imaged          Original Complete Image    </a:t>
            </a:r>
            <a:endParaRPr sz="1200"/>
          </a:p>
        </p:txBody>
      </p:sp>
      <p:pic>
        <p:nvPicPr>
          <p:cNvPr id="631" name="Google Shape;631;p82"/>
          <p:cNvPicPr preferRelativeResize="0"/>
          <p:nvPr/>
        </p:nvPicPr>
        <p:blipFill rotWithShape="1">
          <a:blip r:embed="rId3">
            <a:alphaModFix/>
          </a:blip>
          <a:srcRect b="1797" l="0" r="50634" t="0"/>
          <a:stretch/>
        </p:blipFill>
        <p:spPr>
          <a:xfrm>
            <a:off x="1192175" y="2843350"/>
            <a:ext cx="2160226" cy="1967300"/>
          </a:xfrm>
          <a:prstGeom prst="rect">
            <a:avLst/>
          </a:prstGeom>
          <a:noFill/>
          <a:ln>
            <a:noFill/>
          </a:ln>
        </p:spPr>
      </p:pic>
      <p:pic>
        <p:nvPicPr>
          <p:cNvPr id="632" name="Google Shape;632;p82"/>
          <p:cNvPicPr preferRelativeResize="0"/>
          <p:nvPr/>
        </p:nvPicPr>
        <p:blipFill rotWithShape="1">
          <a:blip r:embed="rId4">
            <a:alphaModFix/>
          </a:blip>
          <a:srcRect b="11174" l="0" r="0" t="0"/>
          <a:stretch/>
        </p:blipFill>
        <p:spPr>
          <a:xfrm>
            <a:off x="2676750" y="581300"/>
            <a:ext cx="3861575" cy="1643100"/>
          </a:xfrm>
          <a:prstGeom prst="rect">
            <a:avLst/>
          </a:prstGeom>
          <a:noFill/>
          <a:ln>
            <a:noFill/>
          </a:ln>
        </p:spPr>
      </p:pic>
      <p:pic>
        <p:nvPicPr>
          <p:cNvPr id="633" name="Google Shape;633;p82"/>
          <p:cNvPicPr preferRelativeResize="0"/>
          <p:nvPr/>
        </p:nvPicPr>
        <p:blipFill>
          <a:blip r:embed="rId5">
            <a:alphaModFix/>
          </a:blip>
          <a:stretch>
            <a:fillRect/>
          </a:stretch>
        </p:blipFill>
        <p:spPr>
          <a:xfrm>
            <a:off x="5580025" y="2981175"/>
            <a:ext cx="1631975" cy="1631975"/>
          </a:xfrm>
          <a:prstGeom prst="rect">
            <a:avLst/>
          </a:prstGeom>
          <a:noFill/>
          <a:ln>
            <a:noFill/>
          </a:ln>
        </p:spPr>
      </p:pic>
      <p:sp>
        <p:nvSpPr>
          <p:cNvPr id="634" name="Google Shape;634;p82"/>
          <p:cNvSpPr/>
          <p:nvPr/>
        </p:nvSpPr>
        <p:spPr>
          <a:xfrm>
            <a:off x="3616913" y="2975613"/>
            <a:ext cx="1698600" cy="164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6000"/>
              <a:t>?</a:t>
            </a:r>
            <a:endParaRPr sz="6000"/>
          </a:p>
        </p:txBody>
      </p:sp>
      <p:pic>
        <p:nvPicPr>
          <p:cNvPr id="635" name="Google Shape;635;p82"/>
          <p:cNvPicPr preferRelativeResize="0"/>
          <p:nvPr/>
        </p:nvPicPr>
        <p:blipFill rotWithShape="1">
          <a:blip r:embed="rId3">
            <a:alphaModFix/>
          </a:blip>
          <a:srcRect b="12121" l="56336" r="6366" t="5864"/>
          <a:stretch/>
        </p:blipFill>
        <p:spPr>
          <a:xfrm>
            <a:off x="3616925" y="2900011"/>
            <a:ext cx="1736700" cy="17485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a:t>
            </a:r>
            <a:endParaRPr/>
          </a:p>
          <a:p>
            <a:pPr indent="-342900" lvl="0" marL="457200" rtl="0" algn="l">
              <a:spcBef>
                <a:spcPts val="1600"/>
              </a:spcBef>
              <a:spcAft>
                <a:spcPts val="0"/>
              </a:spcAft>
              <a:buSzPts val="1800"/>
              <a:buAutoNum type="arabicPeriod"/>
            </a:pPr>
            <a:r>
              <a:rPr lang="en"/>
              <a:t>Nvidia Tesla K80 and Tesla V100 GPU based VM on GCP</a:t>
            </a:r>
            <a:endParaRPr/>
          </a:p>
          <a:p>
            <a:pPr indent="-342900" lvl="0" marL="457200" rtl="0" algn="l">
              <a:spcBef>
                <a:spcPts val="0"/>
              </a:spcBef>
              <a:spcAft>
                <a:spcPts val="0"/>
              </a:spcAft>
              <a:buSzPts val="1800"/>
              <a:buAutoNum type="arabicPeriod"/>
            </a:pPr>
            <a:r>
              <a:rPr lang="en">
                <a:highlight>
                  <a:srgbClr val="FFF2CC"/>
                </a:highlight>
              </a:rPr>
              <a:t>A laptop with RTX 2070 GPU</a:t>
            </a:r>
            <a:endParaRPr>
              <a:highlight>
                <a:srgbClr val="FFF2CC"/>
              </a:highlight>
            </a:endParaRPr>
          </a:p>
          <a:p>
            <a:pPr indent="0" lvl="0" marL="0" rtl="0" algn="l">
              <a:spcBef>
                <a:spcPts val="1600"/>
              </a:spcBef>
              <a:spcAft>
                <a:spcPts val="0"/>
              </a:spcAft>
              <a:buNone/>
            </a:pPr>
            <a:r>
              <a:rPr lang="en"/>
              <a:t>Software and Libraries:-</a:t>
            </a:r>
            <a:endParaRPr/>
          </a:p>
          <a:p>
            <a:pPr indent="-342900" lvl="0" marL="457200" rtl="0" algn="l">
              <a:spcBef>
                <a:spcPts val="1600"/>
              </a:spcBef>
              <a:spcAft>
                <a:spcPts val="0"/>
              </a:spcAft>
              <a:buSzPts val="1800"/>
              <a:buAutoNum type="arabicPeriod"/>
            </a:pPr>
            <a:r>
              <a:rPr lang="en"/>
              <a:t>Python 3 and standard libraries for image operations - openCV</a:t>
            </a:r>
            <a:endParaRPr/>
          </a:p>
          <a:p>
            <a:pPr indent="-342900" lvl="0" marL="457200" rtl="0" algn="l">
              <a:spcBef>
                <a:spcPts val="0"/>
              </a:spcBef>
              <a:spcAft>
                <a:spcPts val="0"/>
              </a:spcAft>
              <a:buSzPts val="1800"/>
              <a:buAutoNum type="arabicPeriod"/>
            </a:pPr>
            <a:r>
              <a:rPr lang="en"/>
              <a:t>Author’s code - Tensorflow </a:t>
            </a:r>
            <a:r>
              <a:rPr lang="en"/>
              <a:t>1</a:t>
            </a:r>
            <a:endParaRPr/>
          </a:p>
          <a:p>
            <a:pPr indent="-342900" lvl="0" marL="457200" rtl="0" algn="l">
              <a:spcBef>
                <a:spcPts val="0"/>
              </a:spcBef>
              <a:spcAft>
                <a:spcPts val="0"/>
              </a:spcAft>
              <a:buSzPts val="1800"/>
              <a:buAutoNum type="arabicPeriod"/>
            </a:pPr>
            <a:r>
              <a:rPr lang="en"/>
              <a:t>Our Implementation - Keras </a:t>
            </a:r>
            <a:r>
              <a:rPr lang="en"/>
              <a:t>2.3 </a:t>
            </a:r>
            <a:r>
              <a:rPr lang="en"/>
              <a:t>on TensorFlow 2.1 Backend</a:t>
            </a:r>
            <a:endParaRPr/>
          </a:p>
          <a:p>
            <a:pPr indent="-342900" lvl="0" marL="457200" rtl="0" algn="l">
              <a:spcBef>
                <a:spcPts val="0"/>
              </a:spcBef>
              <a:spcAft>
                <a:spcPts val="0"/>
              </a:spcAft>
              <a:buSzPts val="1800"/>
              <a:buAutoNum type="arabicPeriod"/>
            </a:pPr>
            <a:r>
              <a:rPr lang="en"/>
              <a:t>Scikit Image for generating metrics like PSNR</a:t>
            </a:r>
            <a:endParaRPr/>
          </a:p>
        </p:txBody>
      </p:sp>
      <p:sp>
        <p:nvSpPr>
          <p:cNvPr id="641" name="Google Shape;64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 Frameworks and Implementation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a:t>
            </a:r>
            <a:endParaRPr/>
          </a:p>
        </p:txBody>
      </p:sp>
      <p:sp>
        <p:nvSpPr>
          <p:cNvPr id="497" name="Google Shape;497;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add a title slide stating your project title and team members’ names.</a:t>
            </a:r>
            <a:endParaRPr/>
          </a:p>
          <a:p>
            <a:pPr indent="0" lvl="0" marL="0" rtl="0" algn="l">
              <a:spcBef>
                <a:spcPts val="1600"/>
              </a:spcBef>
              <a:spcAft>
                <a:spcPts val="1600"/>
              </a:spcAft>
              <a:buNone/>
            </a:pPr>
            <a:r>
              <a:rPr lang="en"/>
              <a:t>Add a few slides to support a 3-5 minute presentation about your project.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647" name="Google Shape;647;p8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42900" lvl="0" marL="457200" rtl="0" algn="l">
              <a:spcBef>
                <a:spcPts val="1600"/>
              </a:spcBef>
              <a:spcAft>
                <a:spcPts val="0"/>
              </a:spcAft>
              <a:buSzPts val="1800"/>
              <a:buChar char="●"/>
            </a:pPr>
            <a:r>
              <a:rPr lang="en"/>
              <a:t>Converting the codebase from TensorFlow V1 to TensorFlow V2</a:t>
            </a:r>
            <a:endParaRPr/>
          </a:p>
          <a:p>
            <a:pPr indent="-342900" lvl="0" marL="457200" rtl="0" algn="l">
              <a:spcBef>
                <a:spcPts val="0"/>
              </a:spcBef>
              <a:spcAft>
                <a:spcPts val="0"/>
              </a:spcAft>
              <a:buSzPts val="1800"/>
              <a:buChar char="●"/>
            </a:pPr>
            <a:r>
              <a:rPr lang="en"/>
              <a:t>Lots of issues in converting the model to V2.</a:t>
            </a:r>
            <a:endParaRPr/>
          </a:p>
          <a:p>
            <a:pPr indent="-317500" lvl="1" marL="914400" rtl="0" algn="l">
              <a:spcBef>
                <a:spcPts val="0"/>
              </a:spcBef>
              <a:spcAft>
                <a:spcPts val="0"/>
              </a:spcAft>
              <a:buSzPts val="1400"/>
              <a:buChar char="○"/>
            </a:pPr>
            <a:r>
              <a:rPr lang="en"/>
              <a:t>EX: Using the output of intermediate VGG layers to compute the local and global losses.</a:t>
            </a:r>
            <a:endParaRPr/>
          </a:p>
          <a:p>
            <a:pPr indent="-342900" lvl="0" marL="457200" rtl="0" algn="l">
              <a:spcBef>
                <a:spcPts val="0"/>
              </a:spcBef>
              <a:spcAft>
                <a:spcPts val="0"/>
              </a:spcAft>
              <a:buSzPts val="1800"/>
              <a:buChar char="●"/>
            </a:pPr>
            <a:r>
              <a:rPr lang="en"/>
              <a:t>Improving the PSNR of output images</a:t>
            </a:r>
            <a:endParaRPr/>
          </a:p>
          <a:p>
            <a:pPr indent="-342900" lvl="0" marL="457200" rtl="0" algn="l">
              <a:spcBef>
                <a:spcPts val="0"/>
              </a:spcBef>
              <a:spcAft>
                <a:spcPts val="0"/>
              </a:spcAft>
              <a:buSzPts val="1800"/>
              <a:buChar char="●"/>
            </a:pPr>
            <a:r>
              <a:rPr lang="en"/>
              <a:t>Improving the visual aesthetic of predicted images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653" name="Google Shape;653;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[1] Yi Wang, Xin Tao, Xiaojuan Qi, Xiaoyong Shen, Jiaya JiaImage. Inpainting via Generative Multi-column Convolutional Neural Networks</a:t>
            </a:r>
            <a:endParaRPr/>
          </a:p>
          <a:p>
            <a:pPr indent="-342900" lvl="0" marL="457200" rtl="0" algn="l">
              <a:spcBef>
                <a:spcPts val="0"/>
              </a:spcBef>
              <a:spcAft>
                <a:spcPts val="0"/>
              </a:spcAft>
              <a:buSzPts val="1800"/>
              <a:buChar char="●"/>
            </a:pPr>
            <a:r>
              <a:rPr lang="en"/>
              <a:t>Original code in tensorflow 1 - </a:t>
            </a:r>
            <a:r>
              <a:rPr lang="en" u="sng">
                <a:solidFill>
                  <a:schemeClr val="hlink"/>
                </a:solidFill>
                <a:hlinkClick r:id="rId3"/>
              </a:rPr>
              <a:t>Link</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7" name="Shape 657"/>
        <p:cNvGrpSpPr/>
        <p:nvPr/>
      </p:nvGrpSpPr>
      <p:grpSpPr>
        <a:xfrm>
          <a:off x="0" y="0"/>
          <a:ext cx="0" cy="0"/>
          <a:chOff x="0" y="0"/>
          <a:chExt cx="0" cy="0"/>
        </a:xfrm>
      </p:grpSpPr>
      <p:sp>
        <p:nvSpPr>
          <p:cNvPr id="658" name="Google Shape;658;p86"/>
          <p:cNvSpPr txBox="1"/>
          <p:nvPr>
            <p:ph type="title"/>
          </p:nvPr>
        </p:nvSpPr>
        <p:spPr>
          <a:xfrm>
            <a:off x="396025" y="784875"/>
            <a:ext cx="8520600" cy="104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Occupancy Network based 3D Image Reconstruction using Single-Depth View</a:t>
            </a:r>
            <a:endParaRPr b="1"/>
          </a:p>
        </p:txBody>
      </p:sp>
      <p:sp>
        <p:nvSpPr>
          <p:cNvPr id="659" name="Google Shape;659;p86"/>
          <p:cNvSpPr txBox="1"/>
          <p:nvPr>
            <p:ph idx="1" type="body"/>
          </p:nvPr>
        </p:nvSpPr>
        <p:spPr>
          <a:xfrm>
            <a:off x="884700" y="3772725"/>
            <a:ext cx="7374600" cy="84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rgbClr val="000000"/>
                </a:solidFill>
              </a:rPr>
              <a:t>Team Members: Sourav Chakraborty, Tanmai Gajula, Amit Baran Roy, Aparajita Singh</a:t>
            </a:r>
            <a:endParaRPr>
              <a:solidFill>
                <a:srgbClr val="000000"/>
              </a:solidFill>
            </a:endParaRPr>
          </a:p>
        </p:txBody>
      </p:sp>
      <p:pic>
        <p:nvPicPr>
          <p:cNvPr id="660" name="Google Shape;660;p86"/>
          <p:cNvPicPr preferRelativeResize="0"/>
          <p:nvPr/>
        </p:nvPicPr>
        <p:blipFill rotWithShape="1">
          <a:blip r:embed="rId4">
            <a:alphaModFix/>
          </a:blip>
          <a:srcRect b="-14600" l="0" r="0" t="14599"/>
          <a:stretch/>
        </p:blipFill>
        <p:spPr>
          <a:xfrm>
            <a:off x="2749037" y="2037400"/>
            <a:ext cx="3645930" cy="1531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4" name="Shape 664"/>
        <p:cNvGrpSpPr/>
        <p:nvPr/>
      </p:nvGrpSpPr>
      <p:grpSpPr>
        <a:xfrm>
          <a:off x="0" y="0"/>
          <a:ext cx="0" cy="0"/>
          <a:chOff x="0" y="0"/>
          <a:chExt cx="0" cy="0"/>
        </a:xfrm>
      </p:grpSpPr>
      <p:sp>
        <p:nvSpPr>
          <p:cNvPr id="665" name="Google Shape;665;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THE TASK</a:t>
            </a:r>
            <a:endParaRPr b="1"/>
          </a:p>
        </p:txBody>
      </p:sp>
      <p:sp>
        <p:nvSpPr>
          <p:cNvPr id="666" name="Google Shape;666;p87"/>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Reconstructing the complete 3D structure of an object, given a single 2.5D depth view as input.</a:t>
            </a:r>
            <a:br>
              <a:rPr lang="en">
                <a:solidFill>
                  <a:srgbClr val="000000"/>
                </a:solidFill>
              </a:rPr>
            </a:br>
            <a:endParaRPr>
              <a:solidFill>
                <a:srgbClr val="000000"/>
              </a:solidFill>
            </a:endParaRPr>
          </a:p>
          <a:p>
            <a:pPr indent="-342900" lvl="0" marL="457200" rtl="0" algn="l">
              <a:spcBef>
                <a:spcPts val="0"/>
              </a:spcBef>
              <a:spcAft>
                <a:spcPts val="0"/>
              </a:spcAft>
              <a:buClr>
                <a:schemeClr val="dk1"/>
              </a:buClr>
              <a:buSzPts val="1800"/>
              <a:buChar char="❖"/>
            </a:pPr>
            <a:r>
              <a:rPr lang="en">
                <a:solidFill>
                  <a:schemeClr val="dk1"/>
                </a:solidFill>
              </a:rPr>
              <a:t>Approach: 3D-RecGAN++ - Based on Generative Adversarial Networks.</a:t>
            </a:r>
            <a:br>
              <a:rPr lang="en">
                <a:solidFill>
                  <a:schemeClr val="dk1"/>
                </a:solidFill>
              </a:rPr>
            </a:b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Datasets: Train and test sets generated from ShapeNet Database.</a:t>
            </a:r>
            <a:br>
              <a:rPr lang="en">
                <a:solidFill>
                  <a:schemeClr val="dk1"/>
                </a:solidFill>
              </a:rPr>
            </a:b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Input / Output representation: Voxel grid</a:t>
            </a:r>
            <a:br>
              <a:rPr lang="en">
                <a:solidFill>
                  <a:schemeClr val="dk1"/>
                </a:solidFill>
              </a:rPr>
            </a:br>
            <a:endParaRPr>
              <a:solidFill>
                <a:schemeClr val="dk1"/>
              </a:solidFill>
            </a:endParaRPr>
          </a:p>
          <a:p>
            <a:pPr indent="-342900" lvl="0" marL="457200" rtl="0" algn="l">
              <a:spcBef>
                <a:spcPts val="0"/>
              </a:spcBef>
              <a:spcAft>
                <a:spcPts val="0"/>
              </a:spcAft>
              <a:buClr>
                <a:srgbClr val="000000"/>
              </a:buClr>
              <a:buSzPts val="1800"/>
              <a:buChar char="❖"/>
            </a:pPr>
            <a:r>
              <a:rPr lang="en">
                <a:solidFill>
                  <a:srgbClr val="000000"/>
                </a:solidFill>
              </a:rPr>
              <a:t>Applications in computer graphics, computer animation, computer vision, medical imaging, computational science, digital media.</a:t>
            </a:r>
            <a:br>
              <a:rPr lang="en">
                <a:solidFill>
                  <a:srgbClr val="000000"/>
                </a:solidFill>
              </a:rPr>
            </a:b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0" name="Shape 670"/>
        <p:cNvGrpSpPr/>
        <p:nvPr/>
      </p:nvGrpSpPr>
      <p:grpSpPr>
        <a:xfrm>
          <a:off x="0" y="0"/>
          <a:ext cx="0" cy="0"/>
          <a:chOff x="0" y="0"/>
          <a:chExt cx="0" cy="0"/>
        </a:xfrm>
      </p:grpSpPr>
      <p:sp>
        <p:nvSpPr>
          <p:cNvPr id="671" name="Google Shape;671;p88"/>
          <p:cNvSpPr txBox="1"/>
          <p:nvPr>
            <p:ph type="title"/>
          </p:nvPr>
        </p:nvSpPr>
        <p:spPr>
          <a:xfrm>
            <a:off x="311700" y="1815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ARCHITECTURE - 3D-RecGAN++</a:t>
            </a:r>
            <a:endParaRPr b="1"/>
          </a:p>
        </p:txBody>
      </p:sp>
      <p:pic>
        <p:nvPicPr>
          <p:cNvPr id="672" name="Google Shape;672;p88"/>
          <p:cNvPicPr preferRelativeResize="0"/>
          <p:nvPr/>
        </p:nvPicPr>
        <p:blipFill>
          <a:blip r:embed="rId4">
            <a:alphaModFix/>
          </a:blip>
          <a:stretch>
            <a:fillRect/>
          </a:stretch>
        </p:blipFill>
        <p:spPr>
          <a:xfrm>
            <a:off x="3059413" y="1117438"/>
            <a:ext cx="5819775" cy="2428875"/>
          </a:xfrm>
          <a:prstGeom prst="rect">
            <a:avLst/>
          </a:prstGeom>
          <a:noFill/>
          <a:ln cap="flat" cmpd="sng" w="9525">
            <a:solidFill>
              <a:srgbClr val="000000"/>
            </a:solidFill>
            <a:prstDash val="solid"/>
            <a:round/>
            <a:headEnd len="sm" w="sm" type="none"/>
            <a:tailEnd len="sm" w="sm" type="none"/>
          </a:ln>
        </p:spPr>
      </p:pic>
      <p:pic>
        <p:nvPicPr>
          <p:cNvPr id="673" name="Google Shape;673;p88"/>
          <p:cNvPicPr preferRelativeResize="0"/>
          <p:nvPr/>
        </p:nvPicPr>
        <p:blipFill rotWithShape="1">
          <a:blip r:embed="rId5">
            <a:alphaModFix/>
          </a:blip>
          <a:srcRect b="0" l="-5355" r="-1107" t="0"/>
          <a:stretch/>
        </p:blipFill>
        <p:spPr>
          <a:xfrm>
            <a:off x="3765563" y="3909525"/>
            <a:ext cx="4943475" cy="876300"/>
          </a:xfrm>
          <a:prstGeom prst="rect">
            <a:avLst/>
          </a:prstGeom>
          <a:noFill/>
          <a:ln cap="flat" cmpd="sng" w="9525">
            <a:solidFill>
              <a:srgbClr val="000000"/>
            </a:solidFill>
            <a:prstDash val="solid"/>
            <a:round/>
            <a:headEnd len="sm" w="sm" type="none"/>
            <a:tailEnd len="sm" w="sm" type="none"/>
          </a:ln>
        </p:spPr>
      </p:pic>
      <p:sp>
        <p:nvSpPr>
          <p:cNvPr id="674" name="Google Shape;674;p88"/>
          <p:cNvSpPr txBox="1"/>
          <p:nvPr/>
        </p:nvSpPr>
        <p:spPr>
          <a:xfrm>
            <a:off x="311700" y="1960425"/>
            <a:ext cx="25659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Training Architecture</a:t>
            </a:r>
            <a:endParaRPr b="1" sz="1800"/>
          </a:p>
        </p:txBody>
      </p:sp>
      <p:sp>
        <p:nvSpPr>
          <p:cNvPr id="675" name="Google Shape;675;p88"/>
          <p:cNvSpPr txBox="1"/>
          <p:nvPr/>
        </p:nvSpPr>
        <p:spPr>
          <a:xfrm>
            <a:off x="363900" y="3909525"/>
            <a:ext cx="24615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Testing Architecture</a:t>
            </a:r>
            <a:endParaRPr b="1" sz="1800"/>
          </a:p>
        </p:txBody>
      </p:sp>
      <p:sp>
        <p:nvSpPr>
          <p:cNvPr id="676" name="Google Shape;676;p88"/>
          <p:cNvSpPr txBox="1"/>
          <p:nvPr/>
        </p:nvSpPr>
        <p:spPr>
          <a:xfrm>
            <a:off x="6157775" y="4859250"/>
            <a:ext cx="60834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6"/>
              </a:rPr>
              <a:t>https://arxiv.org/pdf/1802.00411v2.pdf</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0" name="Shape 680"/>
        <p:cNvGrpSpPr/>
        <p:nvPr/>
      </p:nvGrpSpPr>
      <p:grpSpPr>
        <a:xfrm>
          <a:off x="0" y="0"/>
          <a:ext cx="0" cy="0"/>
          <a:chOff x="0" y="0"/>
          <a:chExt cx="0" cy="0"/>
        </a:xfrm>
      </p:grpSpPr>
      <p:sp>
        <p:nvSpPr>
          <p:cNvPr id="681" name="Google Shape;681;p89"/>
          <p:cNvSpPr txBox="1"/>
          <p:nvPr>
            <p:ph type="title"/>
          </p:nvPr>
        </p:nvSpPr>
        <p:spPr>
          <a:xfrm>
            <a:off x="3606450" y="84875"/>
            <a:ext cx="1732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Demo</a:t>
            </a:r>
            <a:endParaRPr sz="3600"/>
          </a:p>
          <a:p>
            <a:pPr indent="0" lvl="0" marL="0" rtl="0" algn="l">
              <a:spcBef>
                <a:spcPts val="0"/>
              </a:spcBef>
              <a:spcAft>
                <a:spcPts val="0"/>
              </a:spcAft>
              <a:buNone/>
            </a:pPr>
            <a:r>
              <a:t/>
            </a:r>
            <a:endParaRPr/>
          </a:p>
        </p:txBody>
      </p:sp>
      <p:sp>
        <p:nvSpPr>
          <p:cNvPr id="682" name="Google Shape;682;p89"/>
          <p:cNvSpPr txBox="1"/>
          <p:nvPr/>
        </p:nvSpPr>
        <p:spPr>
          <a:xfrm>
            <a:off x="838500" y="4738550"/>
            <a:ext cx="7467000" cy="7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t>https://drive.google.com/file/d/1ziJFGpRXM_Fie9LFhBj9ypv2A2CZiX-W/view?usp=sharing</a:t>
            </a:r>
            <a:endParaRPr u="sng"/>
          </a:p>
        </p:txBody>
      </p:sp>
      <p:pic>
        <p:nvPicPr>
          <p:cNvPr id="683" name="Google Shape;683;p89" title="merged_video.mp4">
            <a:hlinkClick r:id="rId4"/>
          </p:cNvPr>
          <p:cNvPicPr preferRelativeResize="0"/>
          <p:nvPr/>
        </p:nvPicPr>
        <p:blipFill>
          <a:blip r:embed="rId5">
            <a:alphaModFix/>
          </a:blip>
          <a:stretch>
            <a:fillRect/>
          </a:stretch>
        </p:blipFill>
        <p:spPr>
          <a:xfrm>
            <a:off x="1716225" y="751163"/>
            <a:ext cx="5191723" cy="38938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7" name="Shape 687"/>
        <p:cNvGrpSpPr/>
        <p:nvPr/>
      </p:nvGrpSpPr>
      <p:grpSpPr>
        <a:xfrm>
          <a:off x="0" y="0"/>
          <a:ext cx="0" cy="0"/>
          <a:chOff x="0" y="0"/>
          <a:chExt cx="0" cy="0"/>
        </a:xfrm>
      </p:grpSpPr>
      <p:sp>
        <p:nvSpPr>
          <p:cNvPr id="688" name="Google Shape;688;p90"/>
          <p:cNvSpPr txBox="1"/>
          <p:nvPr>
            <p:ph type="ctrTitle"/>
          </p:nvPr>
        </p:nvSpPr>
        <p:spPr>
          <a:xfrm>
            <a:off x="371275" y="25"/>
            <a:ext cx="82260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800"/>
              <a:t>Work in Progress</a:t>
            </a:r>
            <a:endParaRPr b="1" sz="2800"/>
          </a:p>
        </p:txBody>
      </p:sp>
      <p:sp>
        <p:nvSpPr>
          <p:cNvPr id="689" name="Google Shape;689;p90"/>
          <p:cNvSpPr txBox="1"/>
          <p:nvPr>
            <p:ph idx="1" type="subTitle"/>
          </p:nvPr>
        </p:nvSpPr>
        <p:spPr>
          <a:xfrm>
            <a:off x="311700" y="1092388"/>
            <a:ext cx="8520600" cy="15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rPr>
              <a:t>                                   		Goal:</a:t>
            </a:r>
            <a:r>
              <a:rPr lang="en" sz="2400">
                <a:solidFill>
                  <a:srgbClr val="000000"/>
                </a:solidFill>
              </a:rPr>
              <a:t> </a:t>
            </a:r>
            <a:endParaRPr sz="2400">
              <a:solidFill>
                <a:srgbClr val="000000"/>
              </a:solidFill>
            </a:endParaRPr>
          </a:p>
          <a:p>
            <a:pPr indent="0" lvl="0" marL="0" rtl="0" algn="l">
              <a:spcBef>
                <a:spcPts val="0"/>
              </a:spcBef>
              <a:spcAft>
                <a:spcPts val="0"/>
              </a:spcAft>
              <a:buNone/>
            </a:pPr>
            <a:r>
              <a:rPr lang="en">
                <a:solidFill>
                  <a:srgbClr val="000000"/>
                </a:solidFill>
              </a:rPr>
              <a:t>To improve the resolution of the output from the first model, from 256</a:t>
            </a:r>
            <a:r>
              <a:rPr baseline="30000" lang="en">
                <a:solidFill>
                  <a:srgbClr val="000000"/>
                </a:solidFill>
              </a:rPr>
              <a:t>3</a:t>
            </a:r>
            <a:r>
              <a:rPr lang="en">
                <a:solidFill>
                  <a:srgbClr val="000000"/>
                </a:solidFill>
              </a:rPr>
              <a:t> to 512</a:t>
            </a:r>
            <a:r>
              <a:rPr baseline="30000" lang="en">
                <a:solidFill>
                  <a:srgbClr val="000000"/>
                </a:solidFill>
              </a:rPr>
              <a:t>3</a:t>
            </a:r>
            <a:r>
              <a:rPr lang="en">
                <a:solidFill>
                  <a:srgbClr val="000000"/>
                </a:solidFill>
              </a:rPr>
              <a:t> resolution.</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b="1" lang="en">
                <a:solidFill>
                  <a:srgbClr val="000000"/>
                </a:solidFill>
              </a:rPr>
              <a:t>                   </a:t>
            </a:r>
            <a:endParaRPr b="1">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690" name="Google Shape;690;p90"/>
          <p:cNvSpPr/>
          <p:nvPr/>
        </p:nvSpPr>
        <p:spPr>
          <a:xfrm>
            <a:off x="832900" y="3574975"/>
            <a:ext cx="2498100" cy="11604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t>Occupancy Networks</a:t>
            </a:r>
            <a:endParaRPr sz="1800"/>
          </a:p>
        </p:txBody>
      </p:sp>
      <p:sp>
        <p:nvSpPr>
          <p:cNvPr id="691" name="Google Shape;691;p90"/>
          <p:cNvSpPr txBox="1"/>
          <p:nvPr/>
        </p:nvSpPr>
        <p:spPr>
          <a:xfrm>
            <a:off x="1697200" y="2866675"/>
            <a:ext cx="60711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chemeClr val="dk1"/>
                </a:solidFill>
              </a:rPr>
              <a:t>   			Two approaches:</a:t>
            </a:r>
            <a:endParaRPr/>
          </a:p>
        </p:txBody>
      </p:sp>
      <p:sp>
        <p:nvSpPr>
          <p:cNvPr id="692" name="Google Shape;692;p90"/>
          <p:cNvSpPr/>
          <p:nvPr/>
        </p:nvSpPr>
        <p:spPr>
          <a:xfrm>
            <a:off x="5570175" y="3598475"/>
            <a:ext cx="2498100" cy="11604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rPr>
              <a:t>Implicit Fields for Generative Shape Modeling</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9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Event Sequence Processing</a:t>
            </a:r>
            <a:endParaRPr/>
          </a:p>
        </p:txBody>
      </p:sp>
      <p:sp>
        <p:nvSpPr>
          <p:cNvPr id="698" name="Google Shape;698;p9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t>Abhilash Jahagirdar, David Kim, Karthik Siddaramanna, Madhusudhan Aithal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92"/>
          <p:cNvSpPr txBox="1"/>
          <p:nvPr>
            <p:ph type="title"/>
          </p:nvPr>
        </p:nvSpPr>
        <p:spPr>
          <a:xfrm>
            <a:off x="68100" y="383050"/>
            <a:ext cx="900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it possible to predict what and when you will retweet?</a:t>
            </a:r>
            <a:endParaRPr/>
          </a:p>
        </p:txBody>
      </p:sp>
      <p:sp>
        <p:nvSpPr>
          <p:cNvPr id="704" name="Google Shape;704;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difference of Time based and Event Based?(Mozer et al., 2017)</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                                                                  &lt;Event based sequence example image</a:t>
            </a:r>
            <a:endParaRPr/>
          </a:p>
          <a:p>
            <a:pPr indent="0" lvl="0" marL="0" rtl="0" algn="l">
              <a:spcBef>
                <a:spcPts val="1600"/>
              </a:spcBef>
              <a:spcAft>
                <a:spcPts val="0"/>
              </a:spcAft>
              <a:buNone/>
            </a:pPr>
            <a:r>
              <a:rPr lang="en"/>
              <a:t>&gt;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05" name="Google Shape;705;p92"/>
          <p:cNvPicPr preferRelativeResize="0"/>
          <p:nvPr/>
        </p:nvPicPr>
        <p:blipFill>
          <a:blip r:embed="rId3">
            <a:alphaModFix/>
          </a:blip>
          <a:stretch>
            <a:fillRect/>
          </a:stretch>
        </p:blipFill>
        <p:spPr>
          <a:xfrm>
            <a:off x="200350" y="2009400"/>
            <a:ext cx="4076500" cy="2295550"/>
          </a:xfrm>
          <a:prstGeom prst="rect">
            <a:avLst/>
          </a:prstGeom>
          <a:noFill/>
          <a:ln>
            <a:noFill/>
          </a:ln>
        </p:spPr>
      </p:pic>
      <p:pic>
        <p:nvPicPr>
          <p:cNvPr id="706" name="Google Shape;706;p92"/>
          <p:cNvPicPr preferRelativeResize="0"/>
          <p:nvPr/>
        </p:nvPicPr>
        <p:blipFill>
          <a:blip r:embed="rId4">
            <a:alphaModFix/>
          </a:blip>
          <a:stretch>
            <a:fillRect/>
          </a:stretch>
        </p:blipFill>
        <p:spPr>
          <a:xfrm>
            <a:off x="4349275" y="1692625"/>
            <a:ext cx="4483025" cy="3047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a Neural Network do a better job? </a:t>
            </a:r>
            <a:endParaRPr/>
          </a:p>
        </p:txBody>
      </p:sp>
      <p:sp>
        <p:nvSpPr>
          <p:cNvPr id="712" name="Google Shape;712;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approaches : Poisson Process, Hawkes Process</a:t>
            </a:r>
            <a:endParaRPr/>
          </a:p>
          <a:p>
            <a:pPr indent="0" lvl="0" marL="0" rtl="0" algn="l">
              <a:spcBef>
                <a:spcPts val="1600"/>
              </a:spcBef>
              <a:spcAft>
                <a:spcPts val="0"/>
              </a:spcAft>
              <a:buNone/>
            </a:pPr>
            <a:r>
              <a:rPr lang="en"/>
              <a:t>Our new approach is to use Neural Network to overcome these shortcomings.</a:t>
            </a:r>
            <a:endParaRPr/>
          </a:p>
          <a:p>
            <a:pPr indent="0" lvl="0" marL="0" rtl="0" algn="l">
              <a:spcBef>
                <a:spcPts val="1600"/>
              </a:spcBef>
              <a:spcAft>
                <a:spcPts val="0"/>
              </a:spcAft>
              <a:buNone/>
            </a:pPr>
            <a:r>
              <a:rPr lang="en"/>
              <a:t>CT-LSTM (Neural Hawkes Process) based on LSTM (Mei &amp; Eisner, 2017)</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13" name="Google Shape;713;p93"/>
          <p:cNvPicPr preferRelativeResize="0"/>
          <p:nvPr/>
        </p:nvPicPr>
        <p:blipFill>
          <a:blip r:embed="rId3">
            <a:alphaModFix/>
          </a:blip>
          <a:stretch>
            <a:fillRect/>
          </a:stretch>
        </p:blipFill>
        <p:spPr>
          <a:xfrm>
            <a:off x="2158445" y="2626450"/>
            <a:ext cx="4497099" cy="2451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Morphological Inflection Prediction</a:t>
            </a:r>
            <a:endParaRPr/>
          </a:p>
        </p:txBody>
      </p:sp>
      <p:sp>
        <p:nvSpPr>
          <p:cNvPr id="503" name="Google Shape;503;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Cpt. Zak Boston, Andy Gerlach, “Big Money” Mike Lanciloti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what did we find out?</a:t>
            </a:r>
            <a:endParaRPr/>
          </a:p>
        </p:txBody>
      </p:sp>
      <p:graphicFrame>
        <p:nvGraphicFramePr>
          <p:cNvPr id="719" name="Google Shape;719;p94"/>
          <p:cNvGraphicFramePr/>
          <p:nvPr/>
        </p:nvGraphicFramePr>
        <p:xfrm>
          <a:off x="382375" y="1428750"/>
          <a:ext cx="3000000" cy="3000000"/>
        </p:xfrm>
        <a:graphic>
          <a:graphicData uri="http://schemas.openxmlformats.org/drawingml/2006/table">
            <a:tbl>
              <a:tblPr>
                <a:noFill/>
                <a:tableStyleId>{2543DF4B-7D46-4613-94AA-97F3783AB9AA}</a:tableStyleId>
              </a:tblPr>
              <a:tblGrid>
                <a:gridCol w="1712750"/>
                <a:gridCol w="1712750"/>
                <a:gridCol w="1712750"/>
              </a:tblGrid>
              <a:tr h="680525">
                <a:tc>
                  <a:txBody>
                    <a:bodyPr/>
                    <a:lstStyle/>
                    <a:p>
                      <a:pPr indent="0" lvl="0" marL="0" rtl="0" algn="l">
                        <a:spcBef>
                          <a:spcPts val="0"/>
                        </a:spcBef>
                        <a:spcAft>
                          <a:spcPts val="0"/>
                        </a:spcAft>
                        <a:buNone/>
                      </a:pPr>
                      <a:r>
                        <a:rPr lang="en" sz="1800"/>
                        <a:t>Data\Model</a:t>
                      </a:r>
                      <a:endParaRPr sz="1800"/>
                    </a:p>
                  </a:txBody>
                  <a:tcPr marT="91425" marB="91425" marR="91425" marL="91425"/>
                </a:tc>
                <a:tc>
                  <a:txBody>
                    <a:bodyPr/>
                    <a:lstStyle/>
                    <a:p>
                      <a:pPr indent="0" lvl="0" marL="0" rtl="0" algn="l">
                        <a:spcBef>
                          <a:spcPts val="0"/>
                        </a:spcBef>
                        <a:spcAft>
                          <a:spcPts val="0"/>
                        </a:spcAft>
                        <a:buNone/>
                      </a:pPr>
                      <a:r>
                        <a:rPr lang="en" sz="1800"/>
                        <a:t>LSTM</a:t>
                      </a:r>
                      <a:endParaRPr sz="1800"/>
                    </a:p>
                  </a:txBody>
                  <a:tcPr marT="91425" marB="91425" marR="91425" marL="91425"/>
                </a:tc>
                <a:tc>
                  <a:txBody>
                    <a:bodyPr/>
                    <a:lstStyle/>
                    <a:p>
                      <a:pPr indent="0" lvl="0" marL="0" rtl="0" algn="l">
                        <a:spcBef>
                          <a:spcPts val="0"/>
                        </a:spcBef>
                        <a:spcAft>
                          <a:spcPts val="0"/>
                        </a:spcAft>
                        <a:buNone/>
                      </a:pPr>
                      <a:r>
                        <a:rPr lang="en" sz="1800"/>
                        <a:t>CT-LSTM</a:t>
                      </a:r>
                      <a:endParaRPr sz="1800"/>
                    </a:p>
                  </a:txBody>
                  <a:tcPr marT="91425" marB="91425" marR="91425" marL="91425"/>
                </a:tc>
              </a:tr>
              <a:tr h="680525">
                <a:tc>
                  <a:txBody>
                    <a:bodyPr/>
                    <a:lstStyle/>
                    <a:p>
                      <a:pPr indent="0" lvl="0" marL="0" rtl="0" algn="l">
                        <a:spcBef>
                          <a:spcPts val="0"/>
                        </a:spcBef>
                        <a:spcAft>
                          <a:spcPts val="0"/>
                        </a:spcAft>
                        <a:buNone/>
                      </a:pPr>
                      <a:r>
                        <a:rPr lang="en" sz="1800"/>
                        <a:t>Hawkes Data</a:t>
                      </a:r>
                      <a:endParaRPr sz="1800"/>
                    </a:p>
                  </a:txBody>
                  <a:tcPr marT="91425" marB="91425" marR="91425" marL="91425"/>
                </a:tc>
                <a:tc>
                  <a:txBody>
                    <a:bodyPr/>
                    <a:lstStyle/>
                    <a:p>
                      <a:pPr indent="0" lvl="0" marL="0" rtl="0" algn="l">
                        <a:spcBef>
                          <a:spcPts val="0"/>
                        </a:spcBef>
                        <a:spcAft>
                          <a:spcPts val="0"/>
                        </a:spcAft>
                        <a:buNone/>
                      </a:pPr>
                      <a:r>
                        <a:rPr lang="en" sz="1800"/>
                        <a:t>0.0092</a:t>
                      </a:r>
                      <a:endParaRPr sz="1800"/>
                    </a:p>
                  </a:txBody>
                  <a:tcPr marT="91425" marB="91425" marR="91425" marL="91425"/>
                </a:tc>
                <a:tc>
                  <a:txBody>
                    <a:bodyPr/>
                    <a:lstStyle/>
                    <a:p>
                      <a:pPr indent="0" lvl="0" marL="0" rtl="0" algn="l">
                        <a:spcBef>
                          <a:spcPts val="0"/>
                        </a:spcBef>
                        <a:spcAft>
                          <a:spcPts val="0"/>
                        </a:spcAft>
                        <a:buNone/>
                      </a:pPr>
                      <a:r>
                        <a:rPr lang="en" sz="1800"/>
                        <a:t>1.3722</a:t>
                      </a:r>
                      <a:endParaRPr sz="1800"/>
                    </a:p>
                  </a:txBody>
                  <a:tcPr marT="91425" marB="91425" marR="91425" marL="91425"/>
                </a:tc>
              </a:tr>
              <a:tr h="680525">
                <a:tc>
                  <a:txBody>
                    <a:bodyPr/>
                    <a:lstStyle/>
                    <a:p>
                      <a:pPr indent="0" lvl="0" marL="0" rtl="0" algn="l">
                        <a:spcBef>
                          <a:spcPts val="0"/>
                        </a:spcBef>
                        <a:spcAft>
                          <a:spcPts val="0"/>
                        </a:spcAft>
                        <a:buNone/>
                      </a:pPr>
                      <a:r>
                        <a:rPr lang="en" sz="1800">
                          <a:solidFill>
                            <a:schemeClr val="dk1"/>
                          </a:solidFill>
                        </a:rPr>
                        <a:t>Retweet</a:t>
                      </a:r>
                      <a:endParaRPr sz="1800"/>
                    </a:p>
                  </a:txBody>
                  <a:tcPr marT="91425" marB="91425" marR="91425" marL="91425"/>
                </a:tc>
                <a:tc>
                  <a:txBody>
                    <a:bodyPr/>
                    <a:lstStyle/>
                    <a:p>
                      <a:pPr indent="0" lvl="0" marL="0" rtl="0" algn="l">
                        <a:spcBef>
                          <a:spcPts val="0"/>
                        </a:spcBef>
                        <a:spcAft>
                          <a:spcPts val="0"/>
                        </a:spcAft>
                        <a:buNone/>
                      </a:pPr>
                      <a:r>
                        <a:rPr lang="en" sz="1800"/>
                        <a:t>35.2689</a:t>
                      </a:r>
                      <a:endParaRPr sz="1800"/>
                    </a:p>
                  </a:txBody>
                  <a:tcPr marT="91425" marB="91425" marR="91425" marL="91425"/>
                </a:tc>
                <a:tc>
                  <a:txBody>
                    <a:bodyPr/>
                    <a:lstStyle/>
                    <a:p>
                      <a:pPr indent="0" lvl="0" marL="0" rtl="0" algn="l">
                        <a:spcBef>
                          <a:spcPts val="0"/>
                        </a:spcBef>
                        <a:spcAft>
                          <a:spcPts val="0"/>
                        </a:spcAft>
                        <a:buNone/>
                      </a:pPr>
                      <a:r>
                        <a:rPr lang="en" sz="1800"/>
                        <a:t>6.1236</a:t>
                      </a:r>
                      <a:endParaRPr sz="1800"/>
                    </a:p>
                  </a:txBody>
                  <a:tcPr marT="91425" marB="91425" marR="91425" marL="91425"/>
                </a:tc>
              </a:tr>
            </a:tbl>
          </a:graphicData>
        </a:graphic>
      </p:graphicFrame>
      <p:sp>
        <p:nvSpPr>
          <p:cNvPr id="720" name="Google Shape;720;p94"/>
          <p:cNvSpPr txBox="1"/>
          <p:nvPr/>
        </p:nvSpPr>
        <p:spPr>
          <a:xfrm>
            <a:off x="5849950" y="1177425"/>
            <a:ext cx="2677200" cy="3631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Values : Negative Log-Likelihood (lower the better)</a:t>
            </a:r>
            <a:endParaRPr sz="1800"/>
          </a:p>
          <a:p>
            <a:pPr indent="-342900" lvl="0" marL="457200" rtl="0" algn="l">
              <a:spcBef>
                <a:spcPts val="0"/>
              </a:spcBef>
              <a:spcAft>
                <a:spcPts val="0"/>
              </a:spcAft>
              <a:buSzPts val="1800"/>
              <a:buChar char="●"/>
            </a:pPr>
            <a:r>
              <a:rPr lang="en" sz="1800"/>
              <a:t>For </a:t>
            </a:r>
            <a:r>
              <a:rPr lang="en" sz="1800"/>
              <a:t>synthesized</a:t>
            </a:r>
            <a:r>
              <a:rPr lang="en" sz="1800"/>
              <a:t> hawkes data the normal LSTM did better</a:t>
            </a:r>
            <a:endParaRPr sz="1800"/>
          </a:p>
          <a:p>
            <a:pPr indent="-342900" lvl="0" marL="457200" rtl="0" algn="l">
              <a:spcBef>
                <a:spcPts val="0"/>
              </a:spcBef>
              <a:spcAft>
                <a:spcPts val="0"/>
              </a:spcAft>
              <a:buSzPts val="1800"/>
              <a:buChar char="●"/>
            </a:pPr>
            <a:r>
              <a:rPr lang="en" sz="1800"/>
              <a:t>For the Retweet data the CT-LSTM outperformed</a:t>
            </a:r>
            <a:endParaRPr sz="1800"/>
          </a:p>
          <a:p>
            <a:pPr indent="-342900" lvl="0" marL="457200" rtl="0" algn="l">
              <a:spcBef>
                <a:spcPts val="0"/>
              </a:spcBef>
              <a:spcAft>
                <a:spcPts val="0"/>
              </a:spcAft>
              <a:buSzPts val="1800"/>
              <a:buChar char="●"/>
            </a:pPr>
            <a:r>
              <a:rPr lang="en" sz="1800"/>
              <a:t>Assume this is because of the difference of data structure</a:t>
            </a:r>
            <a:endParaRPr sz="1800"/>
          </a:p>
        </p:txBody>
      </p:sp>
      <p:sp>
        <p:nvSpPr>
          <p:cNvPr id="721" name="Google Shape;721;p94"/>
          <p:cNvSpPr txBox="1"/>
          <p:nvPr/>
        </p:nvSpPr>
        <p:spPr>
          <a:xfrm>
            <a:off x="414250" y="3594275"/>
            <a:ext cx="5074500" cy="10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a:p>
            <a:pPr indent="0" lvl="0" marL="0" rtl="0" algn="l">
              <a:spcBef>
                <a:spcPts val="0"/>
              </a:spcBef>
              <a:spcAft>
                <a:spcPts val="0"/>
              </a:spcAft>
              <a:buNone/>
            </a:pPr>
            <a:r>
              <a:rPr lang="en" sz="1050">
                <a:solidFill>
                  <a:srgbClr val="2E414F"/>
                </a:solidFill>
                <a:highlight>
                  <a:srgbClr val="FFFFFF"/>
                </a:highlight>
                <a:latin typeface="Roboto"/>
                <a:ea typeface="Roboto"/>
                <a:cs typeface="Roboto"/>
                <a:sym typeface="Roboto"/>
              </a:rPr>
              <a:t>Mozer, Michael C. and Denis Kazakov. “Discrete-Event Continuous-Time Recurrent Nets.” (2017).</a:t>
            </a:r>
            <a:endParaRPr sz="1050">
              <a:solidFill>
                <a:srgbClr val="2E414F"/>
              </a:solidFill>
              <a:highlight>
                <a:srgbClr val="FFFFFF"/>
              </a:highlight>
              <a:latin typeface="Roboto"/>
              <a:ea typeface="Roboto"/>
              <a:cs typeface="Roboto"/>
              <a:sym typeface="Roboto"/>
            </a:endParaRPr>
          </a:p>
          <a:p>
            <a:pPr indent="0" lvl="0" marL="0" rtl="0" algn="l">
              <a:spcBef>
                <a:spcPts val="0"/>
              </a:spcBef>
              <a:spcAft>
                <a:spcPts val="0"/>
              </a:spcAft>
              <a:buNone/>
            </a:pPr>
            <a:r>
              <a:rPr lang="en" sz="1050">
                <a:solidFill>
                  <a:srgbClr val="2E414F"/>
                </a:solidFill>
                <a:highlight>
                  <a:srgbClr val="FFFFFF"/>
                </a:highlight>
                <a:latin typeface="Roboto"/>
                <a:ea typeface="Roboto"/>
                <a:cs typeface="Roboto"/>
                <a:sym typeface="Roboto"/>
              </a:rPr>
              <a:t>Hongyuan Mei and Jason Eisner. 2017. The neural hawkes process: a neurally self-modulating multivariate point process. In Proceedings of the 31st International Conference on Neural Information Processing Systems (NIPS’17). Curran Associates Inc., Red Hook, NY, USA, 6757–6767.</a:t>
            </a:r>
            <a:endParaRPr sz="1050">
              <a:solidFill>
                <a:srgbClr val="2E414F"/>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96"/>
          <p:cNvSpPr txBox="1"/>
          <p:nvPr>
            <p:ph type="ctrTitle"/>
          </p:nvPr>
        </p:nvSpPr>
        <p:spPr>
          <a:xfrm>
            <a:off x="2371725" y="630225"/>
            <a:ext cx="6331500" cy="26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4000">
                <a:solidFill>
                  <a:schemeClr val="dk2"/>
                </a:solidFill>
                <a:latin typeface="Raleway SemiBold"/>
                <a:ea typeface="Raleway SemiBold"/>
                <a:cs typeface="Raleway SemiBold"/>
                <a:sym typeface="Raleway SemiBold"/>
              </a:rPr>
              <a:t>Visual QA Assistance for Visual Impairment</a:t>
            </a:r>
            <a:endParaRPr sz="4000"/>
          </a:p>
        </p:txBody>
      </p:sp>
      <p:sp>
        <p:nvSpPr>
          <p:cNvPr id="733" name="Google Shape;733;p96"/>
          <p:cNvSpPr txBox="1"/>
          <p:nvPr/>
        </p:nvSpPr>
        <p:spPr>
          <a:xfrm>
            <a:off x="2418175" y="3039925"/>
            <a:ext cx="2833800" cy="17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aleway"/>
                <a:ea typeface="Raleway"/>
                <a:cs typeface="Raleway"/>
                <a:sym typeface="Raleway"/>
              </a:rPr>
              <a:t>Akanksha Malhotra</a:t>
            </a:r>
            <a:endParaRPr sz="1800">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Pratik Pramod Revankar</a:t>
            </a:r>
            <a:endParaRPr sz="1800">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Piyush Mishra</a:t>
            </a:r>
            <a:endParaRPr sz="1800">
              <a:latin typeface="Raleway"/>
              <a:ea typeface="Raleway"/>
              <a:cs typeface="Raleway"/>
              <a:sym typeface="Raleway"/>
            </a:endParaRPr>
          </a:p>
          <a:p>
            <a:pPr indent="0" lvl="0" marL="0" rtl="0" algn="l">
              <a:spcBef>
                <a:spcPts val="0"/>
              </a:spcBef>
              <a:spcAft>
                <a:spcPts val="0"/>
              </a:spcAft>
              <a:buNone/>
            </a:pPr>
            <a:r>
              <a:t/>
            </a:r>
            <a:endParaRPr sz="1800">
              <a:latin typeface="Raleway"/>
              <a:ea typeface="Raleway"/>
              <a:cs typeface="Raleway"/>
              <a:sym typeface="Raleway"/>
            </a:endParaRPr>
          </a:p>
          <a:p>
            <a:pPr indent="0" lvl="0" marL="0" rtl="0" algn="l">
              <a:spcBef>
                <a:spcPts val="0"/>
              </a:spcBef>
              <a:spcAft>
                <a:spcPts val="0"/>
              </a:spcAft>
              <a:buNone/>
            </a:pPr>
            <a:r>
              <a:rPr lang="en" sz="1800">
                <a:latin typeface="Raleway"/>
                <a:ea typeface="Raleway"/>
                <a:cs typeface="Raleway"/>
                <a:sym typeface="Raleway"/>
              </a:rPr>
              <a:t>CSCI 5922 - Spring ‘20</a:t>
            </a:r>
            <a:endParaRPr sz="1800">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97"/>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739" name="Google Shape;739;p97"/>
          <p:cNvSpPr txBox="1"/>
          <p:nvPr>
            <p:ph idx="2" type="body"/>
          </p:nvPr>
        </p:nvSpPr>
        <p:spPr>
          <a:xfrm>
            <a:off x="4939500" y="0"/>
            <a:ext cx="3837000" cy="48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VQA is the approach in which textual and image data are combined to give natural language responses to an image scene.</a:t>
            </a:r>
            <a:endParaRPr sz="1500"/>
          </a:p>
          <a:p>
            <a:pPr indent="0" lvl="0" marL="0" rtl="0" algn="l">
              <a:spcBef>
                <a:spcPts val="1600"/>
              </a:spcBef>
              <a:spcAft>
                <a:spcPts val="0"/>
              </a:spcAft>
              <a:buNone/>
            </a:pPr>
            <a:r>
              <a:rPr lang="en" sz="1500"/>
              <a:t>We use a VQA model with a co-attention mechanism to explain both image and the question attention. </a:t>
            </a:r>
            <a:endParaRPr sz="1500"/>
          </a:p>
          <a:p>
            <a:pPr indent="0" lvl="0" marL="0" rtl="0" algn="l">
              <a:spcBef>
                <a:spcPts val="1600"/>
              </a:spcBef>
              <a:spcAft>
                <a:spcPts val="1600"/>
              </a:spcAft>
              <a:buNone/>
            </a:pPr>
            <a:r>
              <a:rPr lang="en" sz="1500"/>
              <a:t>We propose this as an assistance tools for those suffering from visual impairments, where the user can give as an input the image scene and a natural language text,, to which our model replies with a natural language response. We aim to make this response “explainable” by giving more than just a “yes/no” or number response.</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98"/>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745" name="Google Shape;745;p98"/>
          <p:cNvSpPr txBox="1"/>
          <p:nvPr>
            <p:ph idx="2" type="body"/>
          </p:nvPr>
        </p:nvSpPr>
        <p:spPr>
          <a:xfrm>
            <a:off x="4815425" y="289175"/>
            <a:ext cx="3837000" cy="469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t>VQA v2 enhanced balanced dataset built on top of the original VQA dataset by Antol et. al.,  which was originally built using the MS-COCO dataset</a:t>
            </a:r>
            <a:endParaRPr sz="1500"/>
          </a:p>
          <a:p>
            <a:pPr indent="-342900" lvl="0" marL="457200" rtl="0" algn="l">
              <a:spcBef>
                <a:spcPts val="1600"/>
              </a:spcBef>
              <a:spcAft>
                <a:spcPts val="0"/>
              </a:spcAft>
              <a:buClr>
                <a:srgbClr val="595959"/>
              </a:buClr>
              <a:buSzPts val="1800"/>
              <a:buFont typeface="Arial"/>
              <a:buChar char="●"/>
            </a:pPr>
            <a:r>
              <a:rPr lang="en" sz="1500"/>
              <a:t>240K images</a:t>
            </a:r>
            <a:endParaRPr sz="1500"/>
          </a:p>
          <a:p>
            <a:pPr indent="-342900" lvl="0" marL="457200" rtl="0" algn="l">
              <a:spcBef>
                <a:spcPts val="0"/>
              </a:spcBef>
              <a:spcAft>
                <a:spcPts val="0"/>
              </a:spcAft>
              <a:buClr>
                <a:srgbClr val="595959"/>
              </a:buClr>
              <a:buSzPts val="1800"/>
              <a:buFont typeface="Arial"/>
              <a:buChar char="●"/>
            </a:pPr>
            <a:r>
              <a:rPr lang="en" sz="1500"/>
              <a:t>1100K questions</a:t>
            </a:r>
            <a:endParaRPr sz="1500"/>
          </a:p>
          <a:p>
            <a:pPr indent="-342900" lvl="0" marL="457200" rtl="0" algn="l">
              <a:spcBef>
                <a:spcPts val="0"/>
              </a:spcBef>
              <a:spcAft>
                <a:spcPts val="0"/>
              </a:spcAft>
              <a:buClr>
                <a:srgbClr val="595959"/>
              </a:buClr>
              <a:buSzPts val="1800"/>
              <a:buFont typeface="Arial"/>
              <a:buChar char="●"/>
            </a:pPr>
            <a:r>
              <a:rPr lang="en" sz="1500"/>
              <a:t>295K complementary pair list</a:t>
            </a:r>
            <a:endParaRPr sz="1500"/>
          </a:p>
          <a:p>
            <a:pPr indent="0" lvl="0" marL="0" rtl="0" algn="l">
              <a:spcBef>
                <a:spcPts val="1600"/>
              </a:spcBef>
              <a:spcAft>
                <a:spcPts val="0"/>
              </a:spcAft>
              <a:buNone/>
            </a:pPr>
            <a:r>
              <a:rPr lang="en" sz="1500"/>
              <a:t>VQA-E dataset built by Li et. al. which contains explanations for each image as annotations, and is better able to localize and understand the important regions in the image</a:t>
            </a:r>
            <a:endParaRPr sz="1500"/>
          </a:p>
          <a:p>
            <a:pPr indent="-342900" lvl="0" marL="457200" rtl="0" algn="l">
              <a:spcBef>
                <a:spcPts val="1600"/>
              </a:spcBef>
              <a:spcAft>
                <a:spcPts val="0"/>
              </a:spcAft>
              <a:buClr>
                <a:srgbClr val="595959"/>
              </a:buClr>
              <a:buSzPts val="1800"/>
              <a:buFont typeface="Arial"/>
              <a:buChar char="●"/>
            </a:pPr>
            <a:r>
              <a:rPr lang="en" sz="1500"/>
              <a:t>108K images</a:t>
            </a:r>
            <a:endParaRPr sz="1500"/>
          </a:p>
          <a:p>
            <a:pPr indent="-342900" lvl="0" marL="457200" rtl="0" algn="l">
              <a:spcBef>
                <a:spcPts val="0"/>
              </a:spcBef>
              <a:spcAft>
                <a:spcPts val="0"/>
              </a:spcAft>
              <a:buClr>
                <a:srgbClr val="595959"/>
              </a:buClr>
              <a:buSzPts val="1800"/>
              <a:buFont typeface="Arial"/>
              <a:buChar char="●"/>
            </a:pPr>
            <a:r>
              <a:rPr lang="en" sz="1500"/>
              <a:t>269K questions</a:t>
            </a:r>
            <a:endParaRPr sz="1500"/>
          </a:p>
          <a:p>
            <a:pPr indent="-342900" lvl="0" marL="457200" rtl="0" algn="l">
              <a:spcBef>
                <a:spcPts val="0"/>
              </a:spcBef>
              <a:spcAft>
                <a:spcPts val="0"/>
              </a:spcAft>
              <a:buClr>
                <a:srgbClr val="595959"/>
              </a:buClr>
              <a:buSzPts val="1800"/>
              <a:buFont typeface="Arial"/>
              <a:buChar char="●"/>
            </a:pPr>
            <a:r>
              <a:rPr lang="en" sz="1500"/>
              <a:t>269K explanations</a:t>
            </a:r>
            <a:endParaRPr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99"/>
          <p:cNvSpPr txBox="1"/>
          <p:nvPr>
            <p:ph type="title"/>
          </p:nvPr>
        </p:nvSpPr>
        <p:spPr>
          <a:xfrm>
            <a:off x="311700" y="151350"/>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dk1"/>
                </a:solidFill>
              </a:rPr>
              <a:t>Architecture</a:t>
            </a:r>
            <a:endParaRPr>
              <a:solidFill>
                <a:schemeClr val="dk1"/>
              </a:solidFill>
            </a:endParaRPr>
          </a:p>
        </p:txBody>
      </p:sp>
      <p:pic>
        <p:nvPicPr>
          <p:cNvPr id="751" name="Google Shape;751;p99"/>
          <p:cNvPicPr preferRelativeResize="0"/>
          <p:nvPr/>
        </p:nvPicPr>
        <p:blipFill>
          <a:blip r:embed="rId3">
            <a:alphaModFix/>
          </a:blip>
          <a:stretch>
            <a:fillRect/>
          </a:stretch>
        </p:blipFill>
        <p:spPr>
          <a:xfrm>
            <a:off x="1632133" y="790950"/>
            <a:ext cx="6598242" cy="4124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00"/>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757" name="Google Shape;757;p100"/>
          <p:cNvSpPr txBox="1"/>
          <p:nvPr>
            <p:ph idx="2" type="body"/>
          </p:nvPr>
        </p:nvSpPr>
        <p:spPr>
          <a:xfrm>
            <a:off x="4939500" y="841250"/>
            <a:ext cx="3837000" cy="43023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 sz="800"/>
              <a:t>[1</a:t>
            </a:r>
            <a:r>
              <a:rPr lang="en" sz="800"/>
              <a:t>] Antol, S., Agrawal, A., Lu, J., Mitchell, M., Batra,  D.,  Lawrence  Zitnick,  C.  and  Parikh,  D. Vqa:  Visual question answering, Proceedings of the IEEE international conference on computer vision (pp. 2425-2433), 2015.</a:t>
            </a:r>
            <a:endParaRPr sz="800"/>
          </a:p>
          <a:p>
            <a:pPr indent="0" lvl="0" marL="0" marR="0" rtl="0" algn="l">
              <a:lnSpc>
                <a:spcPct val="115000"/>
              </a:lnSpc>
              <a:spcBef>
                <a:spcPts val="1600"/>
              </a:spcBef>
              <a:spcAft>
                <a:spcPts val="0"/>
              </a:spcAft>
              <a:buNone/>
            </a:pPr>
            <a:r>
              <a:rPr lang="en" sz="800"/>
              <a:t>[2]  Goyal,  Y.,  Khot,  T.,  Summers-Stay,  D.,  Batra, D. and Parikh, D. Making  the  V  in  VQA  matter:   Elevating  the  role  of  image  understanding in  Visual  Question  Answering, Proceedings of the  IEEE  Conference  on  Computer  Vision  and Pattern Recognition (pp. 6904-6913), 2017.</a:t>
            </a:r>
            <a:endParaRPr sz="800"/>
          </a:p>
          <a:p>
            <a:pPr indent="0" lvl="0" marL="0" marR="0" rtl="0" algn="l">
              <a:lnSpc>
                <a:spcPct val="115000"/>
              </a:lnSpc>
              <a:spcBef>
                <a:spcPts val="1600"/>
              </a:spcBef>
              <a:spcAft>
                <a:spcPts val="0"/>
              </a:spcAft>
              <a:buNone/>
            </a:pPr>
            <a:r>
              <a:rPr lang="en" sz="800"/>
              <a:t>[3]  Lu, J., Yang, J., Batra, D. and Parikh, D. Hi-erarchical question-image co-attention for visual question answering. Advances  in  neural  information processing systems (pp. 289-297), 2016.</a:t>
            </a:r>
            <a:endParaRPr sz="800"/>
          </a:p>
          <a:p>
            <a:pPr indent="0" lvl="0" marL="0" marR="0" rtl="0" algn="l">
              <a:lnSpc>
                <a:spcPct val="115000"/>
              </a:lnSpc>
              <a:spcBef>
                <a:spcPts val="1600"/>
              </a:spcBef>
              <a:spcAft>
                <a:spcPts val="0"/>
              </a:spcAft>
              <a:buNone/>
            </a:pPr>
            <a:r>
              <a:rPr lang="en" sz="800"/>
              <a:t>[4]  Fukui,  A.,  Park,  D.H.,  Yang,  D.,  Rohrbach, A.  Darrell,  T.  and  Rohrbach, M.  Multimodal compact  bilinear  pooling  for  visual  question  answering  and  visual  grounding,  arXiv  preprint arXiv:1606.01847, 2016.</a:t>
            </a:r>
            <a:endParaRPr sz="800"/>
          </a:p>
          <a:p>
            <a:pPr indent="0" lvl="0" marL="0" marR="0" rtl="0" algn="l">
              <a:lnSpc>
                <a:spcPct val="115000"/>
              </a:lnSpc>
              <a:spcBef>
                <a:spcPts val="1600"/>
              </a:spcBef>
              <a:spcAft>
                <a:spcPts val="0"/>
              </a:spcAft>
              <a:buNone/>
            </a:pPr>
            <a:r>
              <a:rPr lang="en" sz="800"/>
              <a:t>[5]  Gunning, D. Explainable artificial intelligence (xai). Defense Advanced Research Projects Agency (DARPA),  Web 2017.</a:t>
            </a:r>
            <a:endParaRPr sz="800"/>
          </a:p>
          <a:p>
            <a:pPr indent="0" lvl="0" marL="0" marR="0" rtl="0" algn="l">
              <a:lnSpc>
                <a:spcPct val="115000"/>
              </a:lnSpc>
              <a:spcBef>
                <a:spcPts val="1600"/>
              </a:spcBef>
              <a:spcAft>
                <a:spcPts val="0"/>
              </a:spcAft>
              <a:buNone/>
            </a:pPr>
            <a:r>
              <a:rPr lang="en" sz="800"/>
              <a:t>[6]  Li,  Q.,  Tao,  Q.,  Joty,  S.,  Cai,  J.  and  Luo,  J. Vqa-e:   Explaining,  elaborating,  and enhancing your answers for visual  questions, Proceedings of the European Conference on Computer Vision (ECCV) (pp. 552-567). Vancouver, 2018.</a:t>
            </a:r>
            <a:endParaRPr sz="800"/>
          </a:p>
          <a:p>
            <a:pPr indent="0" lvl="0" marL="0" marR="0" rtl="0" algn="l">
              <a:lnSpc>
                <a:spcPct val="115000"/>
              </a:lnSpc>
              <a:spcBef>
                <a:spcPts val="1600"/>
              </a:spcBef>
              <a:spcAft>
                <a:spcPts val="0"/>
              </a:spcAft>
              <a:buNone/>
            </a:pPr>
            <a:r>
              <a:rPr lang="en" sz="800"/>
              <a:t>[7]  Lin, T.Y., Maire, M., Belongie, S., Hays, J., Perona,  P.,  Ramanan,  D.,  Doll ́ar,  P.  and  Zitnick, C.L. Vqa-e:  Microsoft coco:  Common objects in context., European  conference  on  computer  vision (pp. 740-755). Springer, Cham. Vancouver, 2014</a:t>
            </a:r>
            <a:endParaRPr sz="800"/>
          </a:p>
          <a:p>
            <a:pPr indent="0" lvl="0" marL="0" marR="0" rtl="0" algn="l">
              <a:lnSpc>
                <a:spcPct val="115000"/>
              </a:lnSpc>
              <a:spcBef>
                <a:spcPts val="1600"/>
              </a:spcBef>
              <a:spcAft>
                <a:spcPts val="0"/>
              </a:spcAft>
              <a:buNone/>
            </a:pPr>
            <a:r>
              <a:t/>
            </a:r>
            <a:endParaRPr sz="800"/>
          </a:p>
          <a:p>
            <a:pPr indent="0" lvl="0" marL="0" marR="0" rtl="0" algn="l">
              <a:lnSpc>
                <a:spcPct val="115000"/>
              </a:lnSpc>
              <a:spcBef>
                <a:spcPts val="1600"/>
              </a:spcBef>
              <a:spcAft>
                <a:spcPts val="1600"/>
              </a:spcAft>
              <a:buNone/>
            </a:pPr>
            <a:r>
              <a:t/>
            </a:r>
            <a:endParaRPr sz="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101"/>
          <p:cNvSpPr txBox="1"/>
          <p:nvPr>
            <p:ph type="ctrTitle"/>
          </p:nvPr>
        </p:nvSpPr>
        <p:spPr>
          <a:xfrm>
            <a:off x="311700" y="900025"/>
            <a:ext cx="8520600" cy="1254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Turning Heads</a:t>
            </a:r>
            <a:endParaRPr sz="3600"/>
          </a:p>
          <a:p>
            <a:pPr indent="0" lvl="0" marL="0" rtl="0" algn="ctr">
              <a:spcBef>
                <a:spcPts val="0"/>
              </a:spcBef>
              <a:spcAft>
                <a:spcPts val="0"/>
              </a:spcAft>
              <a:buNone/>
            </a:pPr>
            <a:r>
              <a:rPr lang="en" sz="3600"/>
              <a:t>with Generative Adversarial Networks</a:t>
            </a:r>
            <a:endParaRPr sz="3600"/>
          </a:p>
        </p:txBody>
      </p:sp>
      <p:sp>
        <p:nvSpPr>
          <p:cNvPr id="763" name="Google Shape;763;p101"/>
          <p:cNvSpPr txBox="1"/>
          <p:nvPr>
            <p:ph idx="1" type="subTitle"/>
          </p:nvPr>
        </p:nvSpPr>
        <p:spPr>
          <a:xfrm>
            <a:off x="384875" y="21026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Derek Mease</a:t>
            </a:r>
            <a:endParaRPr/>
          </a:p>
        </p:txBody>
      </p:sp>
      <p:pic>
        <p:nvPicPr>
          <p:cNvPr id="764" name="Google Shape;764;p101"/>
          <p:cNvPicPr preferRelativeResize="0"/>
          <p:nvPr/>
        </p:nvPicPr>
        <p:blipFill>
          <a:blip r:embed="rId3">
            <a:alphaModFix/>
          </a:blip>
          <a:stretch>
            <a:fillRect/>
          </a:stretch>
        </p:blipFill>
        <p:spPr>
          <a:xfrm>
            <a:off x="36925" y="2895200"/>
            <a:ext cx="9061350" cy="1812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 Rotation</a:t>
            </a:r>
            <a:endParaRPr/>
          </a:p>
        </p:txBody>
      </p:sp>
      <p:sp>
        <p:nvSpPr>
          <p:cNvPr id="770" name="Google Shape;770;p102"/>
          <p:cNvSpPr txBox="1"/>
          <p:nvPr>
            <p:ph idx="1" type="body"/>
          </p:nvPr>
        </p:nvSpPr>
        <p:spPr>
          <a:xfrm>
            <a:off x="311700" y="1017725"/>
            <a:ext cx="8520600" cy="17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a:t>
            </a:r>
            <a:endParaRPr/>
          </a:p>
          <a:p>
            <a:pPr indent="-342900" lvl="0" marL="457200" rtl="0" algn="l">
              <a:spcBef>
                <a:spcPts val="1600"/>
              </a:spcBef>
              <a:spcAft>
                <a:spcPts val="0"/>
              </a:spcAft>
              <a:buSzPts val="1800"/>
              <a:buChar char="●"/>
            </a:pPr>
            <a:r>
              <a:rPr lang="en"/>
              <a:t>Given a 90-degree profile image of a person, generate a frontal view image.</a:t>
            </a:r>
            <a:endParaRPr/>
          </a:p>
          <a:p>
            <a:pPr indent="-342900" lvl="0" marL="457200" rtl="0" algn="l">
              <a:spcBef>
                <a:spcPts val="0"/>
              </a:spcBef>
              <a:spcAft>
                <a:spcPts val="0"/>
              </a:spcAft>
              <a:buSzPts val="1800"/>
              <a:buChar char="●"/>
            </a:pPr>
            <a:r>
              <a:rPr lang="en"/>
              <a:t>Maintain fine details for a visually convincing output.</a:t>
            </a:r>
            <a:endParaRPr/>
          </a:p>
          <a:p>
            <a:pPr indent="-342900" lvl="0" marL="457200" rtl="0" algn="l">
              <a:spcBef>
                <a:spcPts val="0"/>
              </a:spcBef>
              <a:spcAft>
                <a:spcPts val="0"/>
              </a:spcAft>
              <a:buSzPts val="1800"/>
              <a:buChar char="●"/>
            </a:pPr>
            <a:r>
              <a:rPr lang="en"/>
              <a:t>Maintain subject’s identifying characteristics for use with facial recognition.</a:t>
            </a:r>
            <a:endParaRPr/>
          </a:p>
        </p:txBody>
      </p:sp>
      <p:pic>
        <p:nvPicPr>
          <p:cNvPr id="771" name="Google Shape;771;p102"/>
          <p:cNvPicPr preferRelativeResize="0"/>
          <p:nvPr/>
        </p:nvPicPr>
        <p:blipFill>
          <a:blip r:embed="rId3">
            <a:alphaModFix/>
          </a:blip>
          <a:stretch>
            <a:fillRect/>
          </a:stretch>
        </p:blipFill>
        <p:spPr>
          <a:xfrm>
            <a:off x="3426675" y="2944013"/>
            <a:ext cx="4381500" cy="1533525"/>
          </a:xfrm>
          <a:prstGeom prst="rect">
            <a:avLst/>
          </a:prstGeom>
          <a:noFill/>
          <a:ln>
            <a:noFill/>
          </a:ln>
        </p:spPr>
      </p:pic>
      <p:sp>
        <p:nvSpPr>
          <p:cNvPr id="772" name="Google Shape;772;p102"/>
          <p:cNvSpPr txBox="1"/>
          <p:nvPr/>
        </p:nvSpPr>
        <p:spPr>
          <a:xfrm>
            <a:off x="311700" y="2834550"/>
            <a:ext cx="2367600" cy="193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GAN Architectures:</a:t>
            </a:r>
            <a:endParaRPr sz="1800">
              <a:solidFill>
                <a:schemeClr val="dk2"/>
              </a:solidFill>
            </a:endParaRPr>
          </a:p>
          <a:p>
            <a:pPr indent="-342900" lvl="0" marL="457200" rtl="0" algn="l">
              <a:lnSpc>
                <a:spcPct val="115000"/>
              </a:lnSpc>
              <a:spcBef>
                <a:spcPts val="1600"/>
              </a:spcBef>
              <a:spcAft>
                <a:spcPts val="0"/>
              </a:spcAft>
              <a:buClr>
                <a:schemeClr val="dk2"/>
              </a:buClr>
              <a:buSzPts val="1800"/>
              <a:buChar char="●"/>
            </a:pPr>
            <a:r>
              <a:rPr lang="en" sz="1800" u="sng">
                <a:solidFill>
                  <a:schemeClr val="hlink"/>
                </a:solidFill>
                <a:hlinkClick r:id="rId4"/>
              </a:rPr>
              <a:t>Pix2Pix</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u="sng">
                <a:solidFill>
                  <a:schemeClr val="hlink"/>
                </a:solidFill>
                <a:hlinkClick r:id="rId5"/>
              </a:rPr>
              <a:t>TP-GAN</a:t>
            </a:r>
            <a:endParaRPr sz="1800">
              <a:solidFill>
                <a:schemeClr val="dk2"/>
              </a:solidFill>
            </a:endParaRPr>
          </a:p>
          <a:p>
            <a:pPr indent="0" lvl="0" marL="0" rtl="0" algn="l">
              <a:spcBef>
                <a:spcPts val="1600"/>
              </a:spcBef>
              <a:spcAft>
                <a:spcPts val="0"/>
              </a:spcAft>
              <a:buNone/>
            </a:pPr>
            <a:r>
              <a:t/>
            </a:r>
            <a:endParaRPr/>
          </a:p>
        </p:txBody>
      </p:sp>
      <p:sp>
        <p:nvSpPr>
          <p:cNvPr id="773" name="Google Shape;773;p102"/>
          <p:cNvSpPr txBox="1"/>
          <p:nvPr/>
        </p:nvSpPr>
        <p:spPr>
          <a:xfrm>
            <a:off x="4611525" y="4401350"/>
            <a:ext cx="20118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Example of TP-GAN synthesis</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Pix2Pix</a:t>
            </a:r>
            <a:endParaRPr/>
          </a:p>
        </p:txBody>
      </p:sp>
      <p:pic>
        <p:nvPicPr>
          <p:cNvPr id="779" name="Google Shape;779;p103"/>
          <p:cNvPicPr preferRelativeResize="0"/>
          <p:nvPr/>
        </p:nvPicPr>
        <p:blipFill>
          <a:blip r:embed="rId3">
            <a:alphaModFix/>
          </a:blip>
          <a:stretch>
            <a:fillRect/>
          </a:stretch>
        </p:blipFill>
        <p:spPr>
          <a:xfrm>
            <a:off x="479600" y="2330800"/>
            <a:ext cx="3863800" cy="2615499"/>
          </a:xfrm>
          <a:prstGeom prst="rect">
            <a:avLst/>
          </a:prstGeom>
          <a:noFill/>
          <a:ln>
            <a:noFill/>
          </a:ln>
        </p:spPr>
      </p:pic>
      <p:pic>
        <p:nvPicPr>
          <p:cNvPr id="780" name="Google Shape;780;p103"/>
          <p:cNvPicPr preferRelativeResize="0"/>
          <p:nvPr/>
        </p:nvPicPr>
        <p:blipFill>
          <a:blip r:embed="rId4">
            <a:alphaModFix/>
          </a:blip>
          <a:stretch>
            <a:fillRect/>
          </a:stretch>
        </p:blipFill>
        <p:spPr>
          <a:xfrm>
            <a:off x="4800600" y="2330800"/>
            <a:ext cx="3863800" cy="2615496"/>
          </a:xfrm>
          <a:prstGeom prst="rect">
            <a:avLst/>
          </a:prstGeom>
          <a:noFill/>
          <a:ln>
            <a:noFill/>
          </a:ln>
        </p:spPr>
      </p:pic>
      <p:sp>
        <p:nvSpPr>
          <p:cNvPr id="781" name="Google Shape;781;p103"/>
          <p:cNvSpPr txBox="1"/>
          <p:nvPr/>
        </p:nvSpPr>
        <p:spPr>
          <a:xfrm>
            <a:off x="402325" y="992700"/>
            <a:ext cx="8262000" cy="1008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Pix2Pix uses only adversarial and L1 loss.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Quality can be improved by incorporating identity-preserving loss and symmetry loss.</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Pre-trained </a:t>
            </a:r>
            <a:r>
              <a:rPr lang="en" u="sng">
                <a:solidFill>
                  <a:schemeClr val="hlink"/>
                </a:solidFill>
                <a:hlinkClick r:id="rId5"/>
              </a:rPr>
              <a:t>LightCNN</a:t>
            </a:r>
            <a:r>
              <a:rPr lang="en">
                <a:solidFill>
                  <a:schemeClr val="dk2"/>
                </a:solidFill>
              </a:rPr>
              <a:t> for identity feature extraction.</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Loss includes MAE of features extracted from ground truth and synthesized images.</a:t>
            </a:r>
            <a:endParaRPr>
              <a:solidFill>
                <a:schemeClr val="dk2"/>
              </a:solidFill>
            </a:endParaRPr>
          </a:p>
        </p:txBody>
      </p:sp>
      <p:sp>
        <p:nvSpPr>
          <p:cNvPr id="782" name="Google Shape;782;p103"/>
          <p:cNvSpPr txBox="1"/>
          <p:nvPr/>
        </p:nvSpPr>
        <p:spPr>
          <a:xfrm>
            <a:off x="1565650" y="2001600"/>
            <a:ext cx="16917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Vanilla Pix2Pix</a:t>
            </a:r>
            <a:endParaRPr/>
          </a:p>
        </p:txBody>
      </p:sp>
      <p:sp>
        <p:nvSpPr>
          <p:cNvPr id="783" name="Google Shape;783;p103"/>
          <p:cNvSpPr txBox="1"/>
          <p:nvPr/>
        </p:nvSpPr>
        <p:spPr>
          <a:xfrm>
            <a:off x="5255750" y="2001600"/>
            <a:ext cx="29535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Pix2Pix w/ Identity-preserving Loss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SIGMORPHON</a:t>
            </a:r>
            <a:endParaRPr/>
          </a:p>
        </p:txBody>
      </p:sp>
      <p:sp>
        <p:nvSpPr>
          <p:cNvPr id="509" name="Google Shape;509;p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 Interest Group on Computational Morphology and Phonology</a:t>
            </a:r>
            <a:endParaRPr/>
          </a:p>
          <a:p>
            <a:pPr indent="0" lvl="0" marL="0" rtl="0" algn="l">
              <a:spcBef>
                <a:spcPts val="1600"/>
              </a:spcBef>
              <a:spcAft>
                <a:spcPts val="0"/>
              </a:spcAft>
              <a:buNone/>
            </a:pPr>
            <a:r>
              <a:rPr lang="en"/>
              <a:t>Has generated annual tasks for inflection generation since 2016 </a:t>
            </a:r>
            <a:endParaRPr/>
          </a:p>
          <a:p>
            <a:pPr indent="0" lvl="0" marL="0" rtl="0" algn="l">
              <a:spcBef>
                <a:spcPts val="1600"/>
              </a:spcBef>
              <a:spcAft>
                <a:spcPts val="1600"/>
              </a:spcAft>
              <a:buNone/>
            </a:pPr>
            <a:r>
              <a:rPr lang="en"/>
              <a:t>Each year provides progressively less data and less structured data </a:t>
            </a:r>
            <a:endParaRPr/>
          </a:p>
        </p:txBody>
      </p:sp>
      <p:pic>
        <p:nvPicPr>
          <p:cNvPr id="510" name="Google Shape;510;p68"/>
          <p:cNvPicPr preferRelativeResize="0"/>
          <p:nvPr/>
        </p:nvPicPr>
        <p:blipFill>
          <a:blip r:embed="rId3">
            <a:alphaModFix/>
          </a:blip>
          <a:stretch>
            <a:fillRect/>
          </a:stretch>
        </p:blipFill>
        <p:spPr>
          <a:xfrm>
            <a:off x="2295525" y="2757488"/>
            <a:ext cx="4552950" cy="1914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TP-GAN</a:t>
            </a:r>
            <a:endParaRPr/>
          </a:p>
        </p:txBody>
      </p:sp>
      <p:sp>
        <p:nvSpPr>
          <p:cNvPr id="789" name="Google Shape;789;p104"/>
          <p:cNvSpPr txBox="1"/>
          <p:nvPr>
            <p:ph idx="1" type="body"/>
          </p:nvPr>
        </p:nvSpPr>
        <p:spPr>
          <a:xfrm>
            <a:off x="311700" y="978725"/>
            <a:ext cx="8520600" cy="44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Multiple CNN paths perform global and local rotations, which are combined in later convolutional layers.</a:t>
            </a:r>
            <a:endParaRPr sz="1400"/>
          </a:p>
        </p:txBody>
      </p:sp>
      <p:pic>
        <p:nvPicPr>
          <p:cNvPr id="790" name="Google Shape;790;p104"/>
          <p:cNvPicPr preferRelativeResize="0"/>
          <p:nvPr/>
        </p:nvPicPr>
        <p:blipFill>
          <a:blip r:embed="rId3">
            <a:alphaModFix/>
          </a:blip>
          <a:stretch>
            <a:fillRect/>
          </a:stretch>
        </p:blipFill>
        <p:spPr>
          <a:xfrm>
            <a:off x="311700" y="1426325"/>
            <a:ext cx="4013401" cy="1783450"/>
          </a:xfrm>
          <a:prstGeom prst="rect">
            <a:avLst/>
          </a:prstGeom>
          <a:noFill/>
          <a:ln>
            <a:noFill/>
          </a:ln>
        </p:spPr>
      </p:pic>
      <p:pic>
        <p:nvPicPr>
          <p:cNvPr id="791" name="Google Shape;791;p104"/>
          <p:cNvPicPr preferRelativeResize="0"/>
          <p:nvPr/>
        </p:nvPicPr>
        <p:blipFill>
          <a:blip r:embed="rId4">
            <a:alphaModFix/>
          </a:blip>
          <a:stretch>
            <a:fillRect/>
          </a:stretch>
        </p:blipFill>
        <p:spPr>
          <a:xfrm>
            <a:off x="4621023" y="1926200"/>
            <a:ext cx="4370576" cy="2958544"/>
          </a:xfrm>
          <a:prstGeom prst="rect">
            <a:avLst/>
          </a:prstGeom>
          <a:noFill/>
          <a:ln>
            <a:noFill/>
          </a:ln>
        </p:spPr>
      </p:pic>
      <p:sp>
        <p:nvSpPr>
          <p:cNvPr id="792" name="Google Shape;792;p104"/>
          <p:cNvSpPr txBox="1"/>
          <p:nvPr/>
        </p:nvSpPr>
        <p:spPr>
          <a:xfrm>
            <a:off x="795925" y="3434150"/>
            <a:ext cx="3447300" cy="1655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2"/>
                </a:solidFill>
              </a:rPr>
              <a:t>Loss:</a:t>
            </a:r>
            <a:endParaRPr sz="1200">
              <a:solidFill>
                <a:schemeClr val="dk2"/>
              </a:solidFill>
            </a:endParaRPr>
          </a:p>
          <a:p>
            <a:pPr indent="-304800" lvl="0" marL="457200" rtl="0" algn="l">
              <a:lnSpc>
                <a:spcPct val="100000"/>
              </a:lnSpc>
              <a:spcBef>
                <a:spcPts val="200"/>
              </a:spcBef>
              <a:spcAft>
                <a:spcPts val="0"/>
              </a:spcAft>
              <a:buClr>
                <a:schemeClr val="dk2"/>
              </a:buClr>
              <a:buSzPts val="1200"/>
              <a:buChar char="●"/>
            </a:pPr>
            <a:r>
              <a:rPr lang="en" sz="1200">
                <a:solidFill>
                  <a:schemeClr val="dk2"/>
                </a:solidFill>
              </a:rPr>
              <a:t>Adversarial</a:t>
            </a:r>
            <a:endParaRPr sz="1200">
              <a:solidFill>
                <a:schemeClr val="dk2"/>
              </a:solidFill>
            </a:endParaRPr>
          </a:p>
          <a:p>
            <a:pPr indent="-304800" lvl="0" marL="457200" rtl="0" algn="l">
              <a:lnSpc>
                <a:spcPct val="100000"/>
              </a:lnSpc>
              <a:spcBef>
                <a:spcPts val="200"/>
              </a:spcBef>
              <a:spcAft>
                <a:spcPts val="0"/>
              </a:spcAft>
              <a:buClr>
                <a:schemeClr val="dk2"/>
              </a:buClr>
              <a:buSzPts val="1200"/>
              <a:buChar char="●"/>
            </a:pPr>
            <a:r>
              <a:rPr lang="en" sz="1200">
                <a:solidFill>
                  <a:schemeClr val="dk2"/>
                </a:solidFill>
              </a:rPr>
              <a:t>L1</a:t>
            </a:r>
            <a:endParaRPr sz="1200">
              <a:solidFill>
                <a:schemeClr val="dk2"/>
              </a:solidFill>
            </a:endParaRPr>
          </a:p>
          <a:p>
            <a:pPr indent="-304800" lvl="0" marL="457200" rtl="0" algn="l">
              <a:lnSpc>
                <a:spcPct val="100000"/>
              </a:lnSpc>
              <a:spcBef>
                <a:spcPts val="200"/>
              </a:spcBef>
              <a:spcAft>
                <a:spcPts val="0"/>
              </a:spcAft>
              <a:buClr>
                <a:schemeClr val="dk2"/>
              </a:buClr>
              <a:buSzPts val="1200"/>
              <a:buChar char="●"/>
            </a:pPr>
            <a:r>
              <a:rPr lang="en" sz="1200">
                <a:solidFill>
                  <a:schemeClr val="dk2"/>
                </a:solidFill>
              </a:rPr>
              <a:t>Identity-preserving</a:t>
            </a:r>
            <a:endParaRPr sz="1200">
              <a:solidFill>
                <a:schemeClr val="dk2"/>
              </a:solidFill>
            </a:endParaRPr>
          </a:p>
          <a:p>
            <a:pPr indent="-304800" lvl="0" marL="457200" rtl="0" algn="l">
              <a:lnSpc>
                <a:spcPct val="100000"/>
              </a:lnSpc>
              <a:spcBef>
                <a:spcPts val="200"/>
              </a:spcBef>
              <a:spcAft>
                <a:spcPts val="0"/>
              </a:spcAft>
              <a:buClr>
                <a:schemeClr val="dk2"/>
              </a:buClr>
              <a:buSzPts val="1200"/>
              <a:buChar char="●"/>
            </a:pPr>
            <a:r>
              <a:rPr lang="en" sz="1200">
                <a:solidFill>
                  <a:schemeClr val="dk2"/>
                </a:solidFill>
              </a:rPr>
              <a:t>Symmetry</a:t>
            </a:r>
            <a:endParaRPr sz="1200">
              <a:solidFill>
                <a:schemeClr val="dk2"/>
              </a:solidFill>
            </a:endParaRPr>
          </a:p>
          <a:p>
            <a:pPr indent="-304800" lvl="0" marL="457200" rtl="0" algn="l">
              <a:lnSpc>
                <a:spcPct val="100000"/>
              </a:lnSpc>
              <a:spcBef>
                <a:spcPts val="200"/>
              </a:spcBef>
              <a:spcAft>
                <a:spcPts val="0"/>
              </a:spcAft>
              <a:buClr>
                <a:schemeClr val="dk2"/>
              </a:buClr>
              <a:buSzPts val="1200"/>
              <a:buChar char="●"/>
            </a:pPr>
            <a:r>
              <a:rPr lang="en" sz="1200">
                <a:solidFill>
                  <a:schemeClr val="dk2"/>
                </a:solidFill>
              </a:rPr>
              <a:t>Total Variation</a:t>
            </a:r>
            <a:endParaRPr sz="1200">
              <a:solidFill>
                <a:schemeClr val="dk2"/>
              </a:solidFill>
            </a:endParaRPr>
          </a:p>
          <a:p>
            <a:pPr indent="0" lvl="0" marL="0" rtl="0" algn="l">
              <a:lnSpc>
                <a:spcPct val="100000"/>
              </a:lnSpc>
              <a:spcBef>
                <a:spcPts val="200"/>
              </a:spcBef>
              <a:spcAft>
                <a:spcPts val="200"/>
              </a:spcAft>
              <a:buNone/>
            </a:pPr>
            <a:r>
              <a:t/>
            </a:r>
            <a:endParaRPr sz="1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05"/>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Image Captioning</a:t>
            </a:r>
            <a:endParaRPr/>
          </a:p>
        </p:txBody>
      </p:sp>
      <p:sp>
        <p:nvSpPr>
          <p:cNvPr id="798" name="Google Shape;798;p105"/>
          <p:cNvSpPr txBox="1"/>
          <p:nvPr>
            <p:ph idx="1" type="subTitle"/>
          </p:nvPr>
        </p:nvSpPr>
        <p:spPr>
          <a:xfrm>
            <a:off x="7417375" y="3835550"/>
            <a:ext cx="1350300" cy="50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Abhas Prasad</a:t>
            </a:r>
            <a:endParaRPr/>
          </a:p>
          <a:p>
            <a:pPr indent="0" lvl="0" marL="0" rtl="0" algn="l">
              <a:lnSpc>
                <a:spcPct val="100000"/>
              </a:lnSpc>
              <a:spcBef>
                <a:spcPts val="1600"/>
              </a:spcBef>
              <a:spcAft>
                <a:spcPts val="0"/>
              </a:spcAft>
              <a:buNone/>
            </a:pPr>
            <a:r>
              <a:rPr lang="en"/>
              <a:t>Aakarsh Fadnis</a:t>
            </a:r>
            <a:endParaRPr/>
          </a:p>
          <a:p>
            <a:pPr indent="0" lvl="0" marL="0" rtl="0" algn="l">
              <a:lnSpc>
                <a:spcPct val="100000"/>
              </a:lnSpc>
              <a:spcBef>
                <a:spcPts val="1600"/>
              </a:spcBef>
              <a:spcAft>
                <a:spcPts val="0"/>
              </a:spcAft>
              <a:buNone/>
            </a:pPr>
            <a:r>
              <a:rPr lang="en"/>
              <a:t>Biljith Thadichi</a:t>
            </a:r>
            <a:endParaRPr/>
          </a:p>
          <a:p>
            <a:pPr indent="0" lvl="0" marL="0" rtl="0" algn="l">
              <a:lnSpc>
                <a:spcPct val="100000"/>
              </a:lnSpc>
              <a:spcBef>
                <a:spcPts val="1600"/>
              </a:spcBef>
              <a:spcAft>
                <a:spcPts val="1600"/>
              </a:spcAft>
              <a:buNone/>
            </a:pPr>
            <a:r>
              <a:t/>
            </a:r>
            <a:endParaRPr/>
          </a:p>
        </p:txBody>
      </p:sp>
      <p:sp>
        <p:nvSpPr>
          <p:cNvPr id="799" name="Google Shape;799;p105"/>
          <p:cNvSpPr txBox="1"/>
          <p:nvPr>
            <p:ph idx="1" type="subTitle"/>
          </p:nvPr>
        </p:nvSpPr>
        <p:spPr>
          <a:xfrm>
            <a:off x="3627775" y="2945350"/>
            <a:ext cx="3470700" cy="506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t>CSCI 5922</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10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805" name="Google Shape;805;p10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quick look at a picture is enough for a person to describe in detail the image and the scene within, while the same cannot be said about a machine trying to describe a picture.</a:t>
            </a:r>
            <a:endParaRPr/>
          </a:p>
          <a:p>
            <a:pPr indent="0" lvl="0" marL="0" rtl="0" algn="l">
              <a:spcBef>
                <a:spcPts val="1600"/>
              </a:spcBef>
              <a:spcAft>
                <a:spcPts val="0"/>
              </a:spcAft>
              <a:buNone/>
            </a:pPr>
            <a:r>
              <a:rPr lang="en"/>
              <a:t>Can we write a computer program that takes an image as input and produces a relevant caption?</a:t>
            </a:r>
            <a:endParaRPr/>
          </a:p>
          <a:p>
            <a:pPr indent="0" lvl="0" marL="0" rtl="0" algn="l">
              <a:spcBef>
                <a:spcPts val="1600"/>
              </a:spcBef>
              <a:spcAft>
                <a:spcPts val="0"/>
              </a:spcAft>
              <a:buNone/>
            </a:pPr>
            <a:r>
              <a:rPr lang="en"/>
              <a:t>Image captioning is generating captions for images which describes what the image contains in a semantically and grammatically correct manner</a:t>
            </a:r>
            <a:endParaRPr/>
          </a:p>
          <a:p>
            <a:pPr indent="0" lvl="0" marL="0" rtl="0" algn="l">
              <a:spcBef>
                <a:spcPts val="1600"/>
              </a:spcBef>
              <a:spcAft>
                <a:spcPts val="0"/>
              </a:spcAft>
              <a:buNone/>
            </a:pPr>
            <a:r>
              <a:rPr lang="en"/>
              <a:t>Deep Learning + Required dataset</a:t>
            </a:r>
            <a:endParaRPr/>
          </a:p>
          <a:p>
            <a:pPr indent="0" lvl="0" marL="0" rtl="0" algn="l">
              <a:spcBef>
                <a:spcPts val="1600"/>
              </a:spcBef>
              <a:spcAft>
                <a:spcPts val="160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0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 / Understanding the problems</a:t>
            </a:r>
            <a:endParaRPr/>
          </a:p>
        </p:txBody>
      </p:sp>
      <p:sp>
        <p:nvSpPr>
          <p:cNvPr id="811" name="Google Shape;811;p107"/>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812" name="Google Shape;812;p107"/>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Visual Aid for visually challenged  - scenery and image descriptor</a:t>
            </a:r>
            <a:endParaRPr>
              <a:solidFill>
                <a:srgbClr val="FFFFFF"/>
              </a:solidFill>
            </a:endParaRPr>
          </a:p>
        </p:txBody>
      </p:sp>
      <p:sp>
        <p:nvSpPr>
          <p:cNvPr id="813" name="Google Shape;813;p107"/>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814" name="Google Shape;814;p107"/>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Security : CCTV capture for raising alarms for suspicious activities</a:t>
            </a:r>
            <a:endParaRPr>
              <a:solidFill>
                <a:srgbClr val="FFFFFF"/>
              </a:solidFill>
            </a:endParaRPr>
          </a:p>
        </p:txBody>
      </p:sp>
      <p:sp>
        <p:nvSpPr>
          <p:cNvPr id="815" name="Google Shape;815;p107"/>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Montserrat"/>
                <a:ea typeface="Montserrat"/>
                <a:cs typeface="Montserrat"/>
                <a:sym typeface="Montserrat"/>
              </a:rPr>
              <a:t>03</a:t>
            </a:r>
            <a:endParaRPr sz="1300">
              <a:solidFill>
                <a:srgbClr val="FFFFFF"/>
              </a:solidFill>
            </a:endParaRPr>
          </a:p>
        </p:txBody>
      </p:sp>
      <p:sp>
        <p:nvSpPr>
          <p:cNvPr id="816" name="Google Shape;816;p107"/>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Self-driving cars</a:t>
            </a:r>
            <a:endParaRPr>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0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pic>
        <p:nvPicPr>
          <p:cNvPr id="822" name="Google Shape;822;p108"/>
          <p:cNvPicPr preferRelativeResize="0"/>
          <p:nvPr/>
        </p:nvPicPr>
        <p:blipFill rotWithShape="1">
          <a:blip r:embed="rId3">
            <a:alphaModFix/>
          </a:blip>
          <a:srcRect b="0" l="0" r="43993" t="0"/>
          <a:stretch/>
        </p:blipFill>
        <p:spPr>
          <a:xfrm>
            <a:off x="4243375" y="726225"/>
            <a:ext cx="4534325" cy="1051150"/>
          </a:xfrm>
          <a:prstGeom prst="rect">
            <a:avLst/>
          </a:prstGeom>
          <a:noFill/>
          <a:ln>
            <a:noFill/>
          </a:ln>
        </p:spPr>
      </p:pic>
      <p:sp>
        <p:nvSpPr>
          <p:cNvPr id="823" name="Google Shape;823;p108"/>
          <p:cNvSpPr txBox="1"/>
          <p:nvPr>
            <p:ph idx="1" type="body"/>
          </p:nvPr>
        </p:nvSpPr>
        <p:spPr>
          <a:xfrm>
            <a:off x="4243375" y="2285950"/>
            <a:ext cx="4318500" cy="2688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MS COCO </a:t>
            </a:r>
            <a:endParaRPr/>
          </a:p>
          <a:p>
            <a:pPr indent="-311150" lvl="0" marL="457200" rtl="0" algn="l">
              <a:spcBef>
                <a:spcPts val="1600"/>
              </a:spcBef>
              <a:spcAft>
                <a:spcPts val="0"/>
              </a:spcAft>
              <a:buSzPts val="1300"/>
              <a:buChar char="●"/>
            </a:pPr>
            <a:r>
              <a:rPr lang="en"/>
              <a:t>Object segmentation information rather than just bounding boxes of objects</a:t>
            </a:r>
            <a:endParaRPr/>
          </a:p>
          <a:p>
            <a:pPr indent="-311150" lvl="0" marL="457200" rtl="0" algn="l">
              <a:spcBef>
                <a:spcPts val="0"/>
              </a:spcBef>
              <a:spcAft>
                <a:spcPts val="0"/>
              </a:spcAft>
              <a:buSzPts val="1300"/>
              <a:buChar char="●"/>
            </a:pPr>
            <a:r>
              <a:rPr lang="en"/>
              <a:t>Five textual captions per image</a:t>
            </a:r>
            <a:endParaRPr/>
          </a:p>
          <a:p>
            <a:pPr indent="0" lvl="0" marL="0" rtl="0" algn="l">
              <a:spcBef>
                <a:spcPts val="1600"/>
              </a:spcBef>
              <a:spcAft>
                <a:spcPts val="0"/>
              </a:spcAft>
              <a:buNone/>
            </a:pPr>
            <a:r>
              <a:rPr lang="en"/>
              <a:t>Flickr</a:t>
            </a:r>
            <a:endParaRPr/>
          </a:p>
          <a:p>
            <a:pPr indent="-311150" lvl="0" marL="457200" rtl="0" algn="l">
              <a:spcBef>
                <a:spcPts val="1600"/>
              </a:spcBef>
              <a:spcAft>
                <a:spcPts val="0"/>
              </a:spcAft>
              <a:buSzPts val="1300"/>
              <a:buChar char="●"/>
            </a:pPr>
            <a:r>
              <a:rPr lang="en"/>
              <a:t>Five textual captions per image</a:t>
            </a:r>
            <a:endParaRPr/>
          </a:p>
          <a:p>
            <a:pPr indent="0" lvl="0" marL="0" rtl="0" algn="l">
              <a:spcBef>
                <a:spcPts val="1600"/>
              </a:spcBef>
              <a:spcAft>
                <a:spcPts val="0"/>
              </a:spcAft>
              <a:buNone/>
            </a:pPr>
            <a:r>
              <a:rPr lang="en"/>
              <a:t>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09"/>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Architecture</a:t>
            </a:r>
            <a:endParaRPr/>
          </a:p>
        </p:txBody>
      </p:sp>
      <p:pic>
        <p:nvPicPr>
          <p:cNvPr id="829" name="Google Shape;829;p109"/>
          <p:cNvPicPr preferRelativeResize="0"/>
          <p:nvPr/>
        </p:nvPicPr>
        <p:blipFill>
          <a:blip r:embed="rId3">
            <a:alphaModFix/>
          </a:blip>
          <a:stretch>
            <a:fillRect/>
          </a:stretch>
        </p:blipFill>
        <p:spPr>
          <a:xfrm>
            <a:off x="977513" y="1886850"/>
            <a:ext cx="7188976" cy="269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29"/>
                                        </p:tgtEl>
                                        <p:attrNameLst>
                                          <p:attrName>style.visibility</p:attrName>
                                        </p:attrNameLst>
                                      </p:cBhvr>
                                      <p:to>
                                        <p:strVal val="visible"/>
                                      </p:to>
                                    </p:set>
                                    <p:animEffect filter="fade" transition="in">
                                      <p:cBhvr>
                                        <p:cTn dur="1000"/>
                                        <p:tgtEl>
                                          <p:spTgt spid="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11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 BLEU scores </a:t>
            </a:r>
            <a:endParaRPr/>
          </a:p>
        </p:txBody>
      </p:sp>
      <p:sp>
        <p:nvSpPr>
          <p:cNvPr id="835" name="Google Shape;835;p110"/>
          <p:cNvSpPr txBox="1"/>
          <p:nvPr>
            <p:ph idx="1" type="body"/>
          </p:nvPr>
        </p:nvSpPr>
        <p:spPr>
          <a:xfrm>
            <a:off x="1297500" y="961850"/>
            <a:ext cx="7038900" cy="3903000"/>
          </a:xfrm>
          <a:prstGeom prst="rect">
            <a:avLst/>
          </a:prstGeom>
        </p:spPr>
        <p:txBody>
          <a:bodyPr anchorCtr="0" anchor="t" bIns="91425" lIns="91425" spcFirstLastPara="1" rIns="91425" wrap="square" tIns="91425">
            <a:noAutofit/>
          </a:bodyPr>
          <a:lstStyle/>
          <a:p>
            <a:pPr indent="0" lvl="0" marL="457200" rtl="0" algn="l">
              <a:lnSpc>
                <a:spcPct val="200000"/>
              </a:lnSpc>
              <a:spcBef>
                <a:spcPts val="0"/>
              </a:spcBef>
              <a:spcAft>
                <a:spcPts val="0"/>
              </a:spcAft>
              <a:buNone/>
            </a:pPr>
            <a:r>
              <a:t/>
            </a:r>
            <a:endParaRPr>
              <a:solidFill>
                <a:srgbClr val="FFFFFF"/>
              </a:solidFill>
            </a:endParaRPr>
          </a:p>
          <a:p>
            <a:pPr indent="-311150" lvl="0" marL="457200" rtl="0" algn="l">
              <a:lnSpc>
                <a:spcPct val="200000"/>
              </a:lnSpc>
              <a:spcBef>
                <a:spcPts val="1600"/>
              </a:spcBef>
              <a:spcAft>
                <a:spcPts val="0"/>
              </a:spcAft>
              <a:buClr>
                <a:srgbClr val="FFFFFF"/>
              </a:buClr>
              <a:buSzPts val="1300"/>
              <a:buFont typeface="Montserrat"/>
              <a:buChar char="●"/>
            </a:pPr>
            <a:r>
              <a:rPr lang="en">
                <a:solidFill>
                  <a:srgbClr val="FFFFFF"/>
                </a:solidFill>
                <a:latin typeface="Montserrat"/>
                <a:ea typeface="Montserrat"/>
                <a:cs typeface="Montserrat"/>
                <a:sym typeface="Montserrat"/>
              </a:rPr>
              <a:t>BLEU (bilingual evaluation understudy) is an algorithm for evaluating the quality of text which has been machine-translated from one natural language to another.</a:t>
            </a:r>
            <a:endParaRPr>
              <a:solidFill>
                <a:srgbClr val="FFFFFF"/>
              </a:solidFill>
              <a:latin typeface="Montserrat"/>
              <a:ea typeface="Montserrat"/>
              <a:cs typeface="Montserrat"/>
              <a:sym typeface="Montserrat"/>
            </a:endParaRPr>
          </a:p>
          <a:p>
            <a:pPr indent="-311150" lvl="0" marL="457200" rtl="0" algn="l">
              <a:lnSpc>
                <a:spcPct val="200000"/>
              </a:lnSpc>
              <a:spcBef>
                <a:spcPts val="0"/>
              </a:spcBef>
              <a:spcAft>
                <a:spcPts val="0"/>
              </a:spcAft>
              <a:buClr>
                <a:srgbClr val="FFFFFF"/>
              </a:buClr>
              <a:buSzPts val="1300"/>
              <a:buFont typeface="Montserrat"/>
              <a:buChar char="●"/>
            </a:pPr>
            <a:r>
              <a:rPr lang="en">
                <a:solidFill>
                  <a:srgbClr val="FFFFFF"/>
                </a:solidFill>
                <a:latin typeface="Montserrat"/>
                <a:ea typeface="Montserrat"/>
                <a:cs typeface="Montserrat"/>
                <a:sym typeface="Montserrat"/>
              </a:rPr>
              <a:t>N-gram overlap between machine translation output and reference translation</a:t>
            </a:r>
            <a:endParaRPr>
              <a:solidFill>
                <a:srgbClr val="FFFFFF"/>
              </a:solidFill>
              <a:latin typeface="Montserrat"/>
              <a:ea typeface="Montserrat"/>
              <a:cs typeface="Montserrat"/>
              <a:sym typeface="Montserrat"/>
            </a:endParaRPr>
          </a:p>
          <a:p>
            <a:pPr indent="-311150" lvl="0" marL="457200" rtl="0" algn="l">
              <a:lnSpc>
                <a:spcPct val="200000"/>
              </a:lnSpc>
              <a:spcBef>
                <a:spcPts val="0"/>
              </a:spcBef>
              <a:spcAft>
                <a:spcPts val="0"/>
              </a:spcAft>
              <a:buClr>
                <a:srgbClr val="FFFFFF"/>
              </a:buClr>
              <a:buSzPts val="1300"/>
              <a:buFont typeface="Montserrat"/>
              <a:buChar char="●"/>
            </a:pPr>
            <a:r>
              <a:rPr lang="en">
                <a:solidFill>
                  <a:srgbClr val="FFFFFF"/>
                </a:solidFill>
                <a:latin typeface="Montserrat"/>
                <a:ea typeface="Montserrat"/>
                <a:cs typeface="Montserrat"/>
                <a:sym typeface="Montserrat"/>
              </a:rPr>
              <a:t> Compute precision for n-grams of size 1 to 4</a:t>
            </a:r>
            <a:endParaRPr>
              <a:solidFill>
                <a:srgbClr val="FFFFFF"/>
              </a:solidFill>
              <a:latin typeface="Montserrat"/>
              <a:ea typeface="Montserrat"/>
              <a:cs typeface="Montserrat"/>
              <a:sym typeface="Montserrat"/>
            </a:endParaRPr>
          </a:p>
          <a:p>
            <a:pPr indent="-311150" lvl="0" marL="457200" rtl="0" algn="l">
              <a:lnSpc>
                <a:spcPct val="200000"/>
              </a:lnSpc>
              <a:spcBef>
                <a:spcPts val="0"/>
              </a:spcBef>
              <a:spcAft>
                <a:spcPts val="0"/>
              </a:spcAft>
              <a:buClr>
                <a:srgbClr val="FFFFFF"/>
              </a:buClr>
              <a:buSzPts val="1300"/>
              <a:buFont typeface="Montserrat"/>
              <a:buChar char="●"/>
            </a:pPr>
            <a:r>
              <a:rPr lang="en">
                <a:solidFill>
                  <a:srgbClr val="FFFFFF"/>
                </a:solidFill>
                <a:latin typeface="Montserrat"/>
                <a:ea typeface="Montserrat"/>
                <a:cs typeface="Montserrat"/>
                <a:sym typeface="Montserrat"/>
              </a:rPr>
              <a:t> Add brevity penalty (for too short translations)</a:t>
            </a:r>
            <a:endParaRPr>
              <a:solidFill>
                <a:srgbClr val="FFFFFF"/>
              </a:solidFill>
              <a:latin typeface="Montserrat"/>
              <a:ea typeface="Montserrat"/>
              <a:cs typeface="Montserrat"/>
              <a:sym typeface="Montserrat"/>
            </a:endParaRPr>
          </a:p>
          <a:p>
            <a:pPr indent="-311150" lvl="0" marL="457200" rtl="0" algn="l">
              <a:lnSpc>
                <a:spcPct val="200000"/>
              </a:lnSpc>
              <a:spcBef>
                <a:spcPts val="0"/>
              </a:spcBef>
              <a:spcAft>
                <a:spcPts val="0"/>
              </a:spcAft>
              <a:buClr>
                <a:srgbClr val="FFFFFF"/>
              </a:buClr>
              <a:buSzPts val="1300"/>
              <a:buFont typeface="Montserrat"/>
              <a:buChar char="●"/>
            </a:pPr>
            <a:r>
              <a:rPr lang="en">
                <a:solidFill>
                  <a:srgbClr val="FFFFFF"/>
                </a:solidFill>
                <a:latin typeface="Montserrat"/>
                <a:ea typeface="Montserrat"/>
                <a:cs typeface="Montserrat"/>
                <a:sym typeface="Montserrat"/>
              </a:rPr>
              <a:t> Typically computed over the entire corpus, not single sentence</a:t>
            </a:r>
            <a:endParaRPr>
              <a:solidFill>
                <a:srgbClr val="FFFFFF"/>
              </a:solidFill>
              <a:latin typeface="Montserrat"/>
              <a:ea typeface="Montserrat"/>
              <a:cs typeface="Montserrat"/>
              <a:sym typeface="Montserrat"/>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1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841" name="Google Shape;841;p111"/>
          <p:cNvSpPr txBox="1"/>
          <p:nvPr>
            <p:ph idx="1" type="body"/>
          </p:nvPr>
        </p:nvSpPr>
        <p:spPr>
          <a:xfrm>
            <a:off x="486275" y="1307850"/>
            <a:ext cx="3807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Below is prediction is with training data of around 24,000 images</a:t>
            </a:r>
            <a:endParaRPr/>
          </a:p>
        </p:txBody>
      </p:sp>
      <p:pic>
        <p:nvPicPr>
          <p:cNvPr id="842" name="Google Shape;842;p111"/>
          <p:cNvPicPr preferRelativeResize="0"/>
          <p:nvPr/>
        </p:nvPicPr>
        <p:blipFill>
          <a:blip r:embed="rId3">
            <a:alphaModFix/>
          </a:blip>
          <a:stretch>
            <a:fillRect/>
          </a:stretch>
        </p:blipFill>
        <p:spPr>
          <a:xfrm>
            <a:off x="4736288" y="2168113"/>
            <a:ext cx="3743325" cy="2771775"/>
          </a:xfrm>
          <a:prstGeom prst="rect">
            <a:avLst/>
          </a:prstGeom>
          <a:noFill/>
          <a:ln>
            <a:noFill/>
          </a:ln>
        </p:spPr>
      </p:pic>
      <p:sp>
        <p:nvSpPr>
          <p:cNvPr id="843" name="Google Shape;843;p111"/>
          <p:cNvSpPr txBox="1"/>
          <p:nvPr/>
        </p:nvSpPr>
        <p:spPr>
          <a:xfrm>
            <a:off x="4475550" y="1307850"/>
            <a:ext cx="44076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Lato"/>
                <a:ea typeface="Lato"/>
                <a:cs typeface="Lato"/>
                <a:sym typeface="Lato"/>
              </a:rPr>
              <a:t>Below is the prediction for the same image with training data of 66, 000 images</a:t>
            </a:r>
            <a:endParaRPr sz="1300">
              <a:solidFill>
                <a:srgbClr val="FFFFFF"/>
              </a:solidFill>
              <a:latin typeface="Lato"/>
              <a:ea typeface="Lato"/>
              <a:cs typeface="Lato"/>
              <a:sym typeface="Lato"/>
            </a:endParaRPr>
          </a:p>
        </p:txBody>
      </p:sp>
      <p:pic>
        <p:nvPicPr>
          <p:cNvPr id="844" name="Google Shape;844;p111"/>
          <p:cNvPicPr preferRelativeResize="0"/>
          <p:nvPr/>
        </p:nvPicPr>
        <p:blipFill>
          <a:blip r:embed="rId4">
            <a:alphaModFix/>
          </a:blip>
          <a:stretch>
            <a:fillRect/>
          </a:stretch>
        </p:blipFill>
        <p:spPr>
          <a:xfrm>
            <a:off x="557250" y="2098413"/>
            <a:ext cx="3665658" cy="2911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Google Shape;849;p112"/>
          <p:cNvSpPr txBox="1"/>
          <p:nvPr>
            <p:ph type="title"/>
          </p:nvPr>
        </p:nvSpPr>
        <p:spPr>
          <a:xfrm>
            <a:off x="77155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- 2</a:t>
            </a:r>
            <a:endParaRPr/>
          </a:p>
        </p:txBody>
      </p:sp>
      <p:sp>
        <p:nvSpPr>
          <p:cNvPr id="850" name="Google Shape;850;p112"/>
          <p:cNvSpPr txBox="1"/>
          <p:nvPr>
            <p:ph idx="1" type="body"/>
          </p:nvPr>
        </p:nvSpPr>
        <p:spPr>
          <a:xfrm>
            <a:off x="4972400" y="1307850"/>
            <a:ext cx="3921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Model is not the best one out there yet (66K)</a:t>
            </a:r>
            <a:endParaRPr/>
          </a:p>
        </p:txBody>
      </p:sp>
      <p:pic>
        <p:nvPicPr>
          <p:cNvPr id="851" name="Google Shape;851;p112"/>
          <p:cNvPicPr preferRelativeResize="0"/>
          <p:nvPr/>
        </p:nvPicPr>
        <p:blipFill>
          <a:blip r:embed="rId3">
            <a:alphaModFix/>
          </a:blip>
          <a:stretch>
            <a:fillRect/>
          </a:stretch>
        </p:blipFill>
        <p:spPr>
          <a:xfrm>
            <a:off x="4972400" y="2075925"/>
            <a:ext cx="3819525" cy="2143125"/>
          </a:xfrm>
          <a:prstGeom prst="rect">
            <a:avLst/>
          </a:prstGeom>
          <a:noFill/>
          <a:ln>
            <a:noFill/>
          </a:ln>
        </p:spPr>
      </p:pic>
      <p:sp>
        <p:nvSpPr>
          <p:cNvPr id="852" name="Google Shape;852;p112"/>
          <p:cNvSpPr txBox="1"/>
          <p:nvPr/>
        </p:nvSpPr>
        <p:spPr>
          <a:xfrm>
            <a:off x="771550" y="1307850"/>
            <a:ext cx="31398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Hmmmmmmmmmmmm (24K)</a:t>
            </a:r>
            <a:endParaRPr>
              <a:solidFill>
                <a:srgbClr val="FFFFFF"/>
              </a:solidFill>
              <a:latin typeface="Lato"/>
              <a:ea typeface="Lato"/>
              <a:cs typeface="Lato"/>
              <a:sym typeface="Lato"/>
            </a:endParaRPr>
          </a:p>
        </p:txBody>
      </p:sp>
      <p:pic>
        <p:nvPicPr>
          <p:cNvPr id="853" name="Google Shape;853;p112"/>
          <p:cNvPicPr preferRelativeResize="0"/>
          <p:nvPr/>
        </p:nvPicPr>
        <p:blipFill>
          <a:blip r:embed="rId4">
            <a:alphaModFix/>
          </a:blip>
          <a:stretch>
            <a:fillRect/>
          </a:stretch>
        </p:blipFill>
        <p:spPr>
          <a:xfrm>
            <a:off x="613150" y="2027850"/>
            <a:ext cx="3621000" cy="2191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GeoGuessrLSTM</a:t>
            </a:r>
            <a:endParaRPr/>
          </a:p>
        </p:txBody>
      </p:sp>
      <p:sp>
        <p:nvSpPr>
          <p:cNvPr id="859" name="Google Shape;859;p1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Nirvan S.P. Theethira</a:t>
            </a:r>
            <a:endParaRPr/>
          </a:p>
          <a:p>
            <a:pPr indent="0" lvl="0" marL="0" rtl="0" algn="l">
              <a:spcBef>
                <a:spcPts val="0"/>
              </a:spcBef>
              <a:spcAft>
                <a:spcPts val="0"/>
              </a:spcAft>
              <a:buNone/>
            </a:pPr>
            <a:r>
              <a:rPr lang="en"/>
              <a:t>Dheeraj Ravindranath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Morphological Inflection</a:t>
            </a:r>
            <a:endParaRPr/>
          </a:p>
        </p:txBody>
      </p:sp>
      <p:sp>
        <p:nvSpPr>
          <p:cNvPr id="516" name="Google Shape;516;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Morphological inflection is the process of changing the base form of a word, its lemma, into a new form which expresses tense, aspect, person, number, etc. </a:t>
            </a:r>
            <a:br>
              <a:rPr lang="en"/>
            </a:br>
            <a:r>
              <a:rPr lang="en"/>
              <a:t>e.g. Eat 1;PST -&gt; ate</a:t>
            </a:r>
            <a:endParaRPr/>
          </a:p>
          <a:p>
            <a:pPr indent="0" lvl="0" marL="0" rtl="0" algn="l">
              <a:spcBef>
                <a:spcPts val="1600"/>
              </a:spcBef>
              <a:spcAft>
                <a:spcPts val="0"/>
              </a:spcAft>
              <a:buNone/>
            </a:pPr>
            <a:r>
              <a:rPr lang="en"/>
              <a:t>For this task participants must train a model on a small set of lemmas and corresponding sets of inflections</a:t>
            </a:r>
            <a:endParaRPr/>
          </a:p>
          <a:p>
            <a:pPr indent="0" lvl="0" marL="0" rtl="0" algn="l">
              <a:spcBef>
                <a:spcPts val="1600"/>
              </a:spcBef>
              <a:spcAft>
                <a:spcPts val="1600"/>
              </a:spcAft>
              <a:buNone/>
            </a:pPr>
            <a:r>
              <a:rPr lang="en"/>
              <a:t>Then use the model to produce inflections given unseen lemmas and their target form</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3" name="Shape 863"/>
        <p:cNvGrpSpPr/>
        <p:nvPr/>
      </p:nvGrpSpPr>
      <p:grpSpPr>
        <a:xfrm>
          <a:off x="0" y="0"/>
          <a:ext cx="0" cy="0"/>
          <a:chOff x="0" y="0"/>
          <a:chExt cx="0" cy="0"/>
        </a:xfrm>
      </p:grpSpPr>
      <p:sp>
        <p:nvSpPr>
          <p:cNvPr id="864" name="Google Shape;864;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a:t>
            </a:r>
            <a:endParaRPr/>
          </a:p>
        </p:txBody>
      </p:sp>
      <p:sp>
        <p:nvSpPr>
          <p:cNvPr id="865" name="Google Shape;865;p114"/>
          <p:cNvSpPr txBox="1"/>
          <p:nvPr>
            <p:ph idx="1" type="body"/>
          </p:nvPr>
        </p:nvSpPr>
        <p:spPr>
          <a:xfrm>
            <a:off x="729450" y="2078875"/>
            <a:ext cx="42264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Geolocation is the identification or estimation of real-world location using </a:t>
            </a:r>
            <a:r>
              <a:rPr lang="en" sz="1400">
                <a:solidFill>
                  <a:srgbClr val="000000"/>
                </a:solidFill>
              </a:rPr>
              <a:t>geographic</a:t>
            </a:r>
            <a:r>
              <a:rPr lang="en" sz="1400">
                <a:solidFill>
                  <a:srgbClr val="000000"/>
                </a:solidFill>
              </a:rPr>
              <a:t> data.</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Geolocation of google street view images.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Geoguessr scores players based on guessed location of street view images.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Can an AI play </a:t>
            </a:r>
            <a:r>
              <a:rPr lang="en" sz="1400">
                <a:solidFill>
                  <a:srgbClr val="000000"/>
                </a:solidFill>
              </a:rPr>
              <a:t>Geoguessr ?</a:t>
            </a:r>
            <a:endParaRPr sz="1400">
              <a:solidFill>
                <a:srgbClr val="000000"/>
              </a:solidFill>
            </a:endParaRPr>
          </a:p>
          <a:p>
            <a:pPr indent="0" lvl="0" marL="0" rtl="0" algn="l">
              <a:spcBef>
                <a:spcPts val="1600"/>
              </a:spcBef>
              <a:spcAft>
                <a:spcPts val="1600"/>
              </a:spcAft>
              <a:buNone/>
            </a:pPr>
            <a:r>
              <a:t/>
            </a:r>
            <a:endParaRPr sz="1400">
              <a:solidFill>
                <a:srgbClr val="000000"/>
              </a:solidFill>
            </a:endParaRPr>
          </a:p>
        </p:txBody>
      </p:sp>
      <p:pic>
        <p:nvPicPr>
          <p:cNvPr id="866" name="Google Shape;866;p114"/>
          <p:cNvPicPr preferRelativeResize="0"/>
          <p:nvPr/>
        </p:nvPicPr>
        <p:blipFill>
          <a:blip r:embed="rId3">
            <a:alphaModFix/>
          </a:blip>
          <a:stretch>
            <a:fillRect/>
          </a:stretch>
        </p:blipFill>
        <p:spPr>
          <a:xfrm>
            <a:off x="4955850" y="805425"/>
            <a:ext cx="3903751" cy="1913550"/>
          </a:xfrm>
          <a:prstGeom prst="rect">
            <a:avLst/>
          </a:prstGeom>
          <a:noFill/>
          <a:ln>
            <a:noFill/>
          </a:ln>
        </p:spPr>
      </p:pic>
      <p:pic>
        <p:nvPicPr>
          <p:cNvPr id="867" name="Google Shape;867;p114"/>
          <p:cNvPicPr preferRelativeResize="0"/>
          <p:nvPr/>
        </p:nvPicPr>
        <p:blipFill>
          <a:blip r:embed="rId4">
            <a:alphaModFix/>
          </a:blip>
          <a:stretch>
            <a:fillRect/>
          </a:stretch>
        </p:blipFill>
        <p:spPr>
          <a:xfrm>
            <a:off x="4679875" y="3191520"/>
            <a:ext cx="4226401" cy="1542929"/>
          </a:xfrm>
          <a:prstGeom prst="rect">
            <a:avLst/>
          </a:prstGeom>
          <a:noFill/>
          <a:ln>
            <a:noFill/>
          </a:ln>
        </p:spPr>
      </p:pic>
      <p:sp>
        <p:nvSpPr>
          <p:cNvPr id="868" name="Google Shape;868;p1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115"/>
          <p:cNvSpPr txBox="1"/>
          <p:nvPr>
            <p:ph type="title"/>
          </p:nvPr>
        </p:nvSpPr>
        <p:spPr>
          <a:xfrm>
            <a:off x="635650" y="1342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874" name="Google Shape;874;p115"/>
          <p:cNvSpPr txBox="1"/>
          <p:nvPr>
            <p:ph idx="1" type="body"/>
          </p:nvPr>
        </p:nvSpPr>
        <p:spPr>
          <a:xfrm>
            <a:off x="635650" y="2108550"/>
            <a:ext cx="4891800" cy="1640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a:solidFill>
                  <a:srgbClr val="000000"/>
                </a:solidFill>
              </a:rPr>
              <a:t>Each </a:t>
            </a:r>
            <a:r>
              <a:rPr lang="en">
                <a:solidFill>
                  <a:srgbClr val="000000"/>
                </a:solidFill>
              </a:rPr>
              <a:t>square</a:t>
            </a:r>
            <a:r>
              <a:rPr lang="en">
                <a:solidFill>
                  <a:srgbClr val="000000"/>
                </a:solidFill>
              </a:rPr>
              <a:t> is 4 sq units or 138 sq miles.</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A total of 243 grids are created.</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9170 location street views scraped</a:t>
            </a:r>
            <a:endParaRPr>
              <a:solidFill>
                <a:srgbClr val="000000"/>
              </a:solidFill>
            </a:endParaRPr>
          </a:p>
          <a:p>
            <a:pPr indent="-311150" lvl="0" marL="457200" rtl="0" algn="l">
              <a:spcBef>
                <a:spcPts val="0"/>
              </a:spcBef>
              <a:spcAft>
                <a:spcPts val="0"/>
              </a:spcAft>
              <a:buClr>
                <a:srgbClr val="000000"/>
              </a:buClr>
              <a:buSzPts val="1300"/>
              <a:buChar char="●"/>
            </a:pPr>
            <a:r>
              <a:rPr lang="en">
                <a:solidFill>
                  <a:srgbClr val="000000"/>
                </a:solidFill>
              </a:rPr>
              <a:t>Street view static API</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875" name="Google Shape;875;p115"/>
          <p:cNvPicPr preferRelativeResize="0"/>
          <p:nvPr/>
        </p:nvPicPr>
        <p:blipFill>
          <a:blip r:embed="rId3">
            <a:alphaModFix/>
          </a:blip>
          <a:stretch>
            <a:fillRect/>
          </a:stretch>
        </p:blipFill>
        <p:spPr>
          <a:xfrm>
            <a:off x="5256500" y="1597250"/>
            <a:ext cx="3637049" cy="1949000"/>
          </a:xfrm>
          <a:prstGeom prst="rect">
            <a:avLst/>
          </a:prstGeom>
          <a:noFill/>
          <a:ln>
            <a:noFill/>
          </a:ln>
        </p:spPr>
      </p:pic>
      <p:sp>
        <p:nvSpPr>
          <p:cNvPr id="876" name="Google Shape;876;p1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77" name="Google Shape;877;p115"/>
          <p:cNvPicPr preferRelativeResize="0"/>
          <p:nvPr/>
        </p:nvPicPr>
        <p:blipFill>
          <a:blip r:embed="rId4">
            <a:alphaModFix/>
          </a:blip>
          <a:stretch>
            <a:fillRect/>
          </a:stretch>
        </p:blipFill>
        <p:spPr>
          <a:xfrm>
            <a:off x="4395550" y="4003349"/>
            <a:ext cx="1904674" cy="952326"/>
          </a:xfrm>
          <a:prstGeom prst="rect">
            <a:avLst/>
          </a:prstGeom>
          <a:noFill/>
          <a:ln>
            <a:noFill/>
          </a:ln>
        </p:spPr>
      </p:pic>
      <p:pic>
        <p:nvPicPr>
          <p:cNvPr id="878" name="Google Shape;878;p115"/>
          <p:cNvPicPr preferRelativeResize="0"/>
          <p:nvPr/>
        </p:nvPicPr>
        <p:blipFill>
          <a:blip r:embed="rId5">
            <a:alphaModFix/>
          </a:blip>
          <a:stretch>
            <a:fillRect/>
          </a:stretch>
        </p:blipFill>
        <p:spPr>
          <a:xfrm>
            <a:off x="2293050" y="3979425"/>
            <a:ext cx="1904674" cy="952325"/>
          </a:xfrm>
          <a:prstGeom prst="rect">
            <a:avLst/>
          </a:prstGeom>
          <a:noFill/>
          <a:ln>
            <a:noFill/>
          </a:ln>
        </p:spPr>
      </p:pic>
      <p:pic>
        <p:nvPicPr>
          <p:cNvPr id="879" name="Google Shape;879;p115"/>
          <p:cNvPicPr preferRelativeResize="0"/>
          <p:nvPr/>
        </p:nvPicPr>
        <p:blipFill>
          <a:blip r:embed="rId6">
            <a:alphaModFix/>
          </a:blip>
          <a:stretch>
            <a:fillRect/>
          </a:stretch>
        </p:blipFill>
        <p:spPr>
          <a:xfrm>
            <a:off x="234225" y="4003350"/>
            <a:ext cx="1808951" cy="904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a:t>
            </a:r>
            <a:endParaRPr/>
          </a:p>
        </p:txBody>
      </p:sp>
      <p:pic>
        <p:nvPicPr>
          <p:cNvPr id="885" name="Google Shape;885;p116"/>
          <p:cNvPicPr preferRelativeResize="0"/>
          <p:nvPr/>
        </p:nvPicPr>
        <p:blipFill>
          <a:blip r:embed="rId3">
            <a:alphaModFix/>
          </a:blip>
          <a:stretch>
            <a:fillRect/>
          </a:stretch>
        </p:blipFill>
        <p:spPr>
          <a:xfrm>
            <a:off x="565700" y="2173100"/>
            <a:ext cx="4145350" cy="2189725"/>
          </a:xfrm>
          <a:prstGeom prst="rect">
            <a:avLst/>
          </a:prstGeom>
          <a:noFill/>
          <a:ln>
            <a:noFill/>
          </a:ln>
        </p:spPr>
      </p:pic>
      <p:pic>
        <p:nvPicPr>
          <p:cNvPr id="886" name="Google Shape;886;p116"/>
          <p:cNvPicPr preferRelativeResize="0"/>
          <p:nvPr/>
        </p:nvPicPr>
        <p:blipFill>
          <a:blip r:embed="rId4">
            <a:alphaModFix/>
          </a:blip>
          <a:stretch>
            <a:fillRect/>
          </a:stretch>
        </p:blipFill>
        <p:spPr>
          <a:xfrm>
            <a:off x="5518675" y="685200"/>
            <a:ext cx="2443950" cy="1681725"/>
          </a:xfrm>
          <a:prstGeom prst="rect">
            <a:avLst/>
          </a:prstGeom>
          <a:noFill/>
          <a:ln>
            <a:noFill/>
          </a:ln>
        </p:spPr>
      </p:pic>
      <p:pic>
        <p:nvPicPr>
          <p:cNvPr id="887" name="Google Shape;887;p116"/>
          <p:cNvPicPr preferRelativeResize="0"/>
          <p:nvPr/>
        </p:nvPicPr>
        <p:blipFill>
          <a:blip r:embed="rId5">
            <a:alphaModFix/>
          </a:blip>
          <a:stretch>
            <a:fillRect/>
          </a:stretch>
        </p:blipFill>
        <p:spPr>
          <a:xfrm>
            <a:off x="5184854" y="2517051"/>
            <a:ext cx="3572246" cy="1900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117"/>
          <p:cNvSpPr txBox="1"/>
          <p:nvPr>
            <p:ph type="ctrTitle"/>
          </p:nvPr>
        </p:nvSpPr>
        <p:spPr>
          <a:xfrm>
            <a:off x="729450" y="1322450"/>
            <a:ext cx="7688100" cy="211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200"/>
              <a:buNone/>
            </a:pPr>
            <a:r>
              <a:rPr lang="en"/>
              <a:t>Learning from </a:t>
            </a:r>
            <a:r>
              <a:rPr i="1" lang="en"/>
              <a:t>Sub-words</a:t>
            </a:r>
            <a:r>
              <a:rPr lang="en"/>
              <a:t> -  Experiments in Automated Essay Scoring</a:t>
            </a:r>
            <a:endParaRPr/>
          </a:p>
        </p:txBody>
      </p:sp>
      <p:sp>
        <p:nvSpPr>
          <p:cNvPr id="893" name="Google Shape;893;p117"/>
          <p:cNvSpPr txBox="1"/>
          <p:nvPr>
            <p:ph idx="1" type="subTitle"/>
          </p:nvPr>
        </p:nvSpPr>
        <p:spPr>
          <a:xfrm>
            <a:off x="1455900" y="3667350"/>
            <a:ext cx="7688100" cy="1476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600"/>
              <a:buNone/>
            </a:pPr>
            <a:r>
              <a:rPr lang="en"/>
              <a:t>Adam Pollins</a:t>
            </a:r>
            <a:endParaRPr/>
          </a:p>
          <a:p>
            <a:pPr indent="0" lvl="0" marL="0" rtl="0" algn="r">
              <a:lnSpc>
                <a:spcPct val="100000"/>
              </a:lnSpc>
              <a:spcBef>
                <a:spcPts val="0"/>
              </a:spcBef>
              <a:spcAft>
                <a:spcPts val="0"/>
              </a:spcAft>
              <a:buSzPts val="1600"/>
              <a:buNone/>
            </a:pPr>
            <a:r>
              <a:rPr lang="en"/>
              <a:t>Kedar More</a:t>
            </a:r>
            <a:endParaRPr/>
          </a:p>
          <a:p>
            <a:pPr indent="0" lvl="0" marL="0" rtl="0" algn="r">
              <a:lnSpc>
                <a:spcPct val="100000"/>
              </a:lnSpc>
              <a:spcBef>
                <a:spcPts val="0"/>
              </a:spcBef>
              <a:spcAft>
                <a:spcPts val="0"/>
              </a:spcAft>
              <a:buSzPts val="1600"/>
              <a:buNone/>
            </a:pPr>
            <a:r>
              <a:rPr lang="en"/>
              <a:t>Parth Jawale</a:t>
            </a:r>
            <a:endParaRPr/>
          </a:p>
          <a:p>
            <a:pPr indent="0" lvl="0" marL="0" rtl="0" algn="r">
              <a:lnSpc>
                <a:spcPct val="100000"/>
              </a:lnSpc>
              <a:spcBef>
                <a:spcPts val="0"/>
              </a:spcBef>
              <a:spcAft>
                <a:spcPts val="0"/>
              </a:spcAft>
              <a:buSzPts val="1600"/>
              <a:buNone/>
            </a:pPr>
            <a:r>
              <a:rPr lang="en"/>
              <a:t>Saptarshi Mitra</a:t>
            </a:r>
            <a:endParaRPr/>
          </a:p>
          <a:p>
            <a:pPr indent="0" lvl="0" marL="0" rtl="0" algn="r">
              <a:lnSpc>
                <a:spcPct val="100000"/>
              </a:lnSpc>
              <a:spcBef>
                <a:spcPts val="0"/>
              </a:spcBef>
              <a:spcAft>
                <a:spcPts val="0"/>
              </a:spcAft>
              <a:buSzPts val="1600"/>
              <a:buNone/>
            </a:pPr>
            <a:r>
              <a:rPr lang="en"/>
              <a:t>Srishti Rawal</a:t>
            </a:r>
            <a:endParaRPr/>
          </a:p>
          <a:p>
            <a:pPr indent="0" lvl="0" marL="0" rtl="0" algn="ctr">
              <a:lnSpc>
                <a:spcPct val="100000"/>
              </a:lnSpc>
              <a:spcBef>
                <a:spcPts val="0"/>
              </a:spcBef>
              <a:spcAft>
                <a:spcPts val="0"/>
              </a:spcAft>
              <a:buSzPts val="16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118"/>
          <p:cNvSpPr txBox="1"/>
          <p:nvPr>
            <p:ph type="title"/>
          </p:nvPr>
        </p:nvSpPr>
        <p:spPr>
          <a:xfrm>
            <a:off x="688375" y="562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ASAP-Automated Essay Scoring (AES) Task</a:t>
            </a:r>
            <a:endParaRPr baseline="30000"/>
          </a:p>
        </p:txBody>
      </p:sp>
      <p:sp>
        <p:nvSpPr>
          <p:cNvPr id="899" name="Google Shape;899;p118"/>
          <p:cNvSpPr txBox="1"/>
          <p:nvPr>
            <p:ph idx="1" type="body"/>
          </p:nvPr>
        </p:nvSpPr>
        <p:spPr>
          <a:xfrm>
            <a:off x="727650" y="1355825"/>
            <a:ext cx="7688700" cy="3483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Most automated essay scoring research today makes use of the Automated Student Assessment Prize’s (ASAP) dataset (2012)</a:t>
            </a:r>
            <a:endParaRPr sz="1500"/>
          </a:p>
          <a:p>
            <a:pPr indent="-323850" lvl="0" marL="457200" rtl="0" algn="l">
              <a:lnSpc>
                <a:spcPct val="115000"/>
              </a:lnSpc>
              <a:spcBef>
                <a:spcPts val="0"/>
              </a:spcBef>
              <a:spcAft>
                <a:spcPts val="0"/>
              </a:spcAft>
              <a:buSzPts val="1500"/>
              <a:buChar char="●"/>
            </a:pPr>
            <a:r>
              <a:rPr lang="en" sz="1500"/>
              <a:t>Three types of essays: argumentative/persuasive, source-dependent responses, narrative/descriptive</a:t>
            </a:r>
            <a:endParaRPr sz="1500"/>
          </a:p>
          <a:p>
            <a:pPr indent="-323850" lvl="0" marL="457200" rtl="0" algn="l">
              <a:lnSpc>
                <a:spcPct val="115000"/>
              </a:lnSpc>
              <a:spcBef>
                <a:spcPts val="0"/>
              </a:spcBef>
              <a:spcAft>
                <a:spcPts val="0"/>
              </a:spcAft>
              <a:buSzPts val="1500"/>
              <a:buChar char="●"/>
            </a:pPr>
            <a:r>
              <a:rPr lang="en" sz="1500"/>
              <a:t>This dataset is widely used because of the diversity of essay types (intra- and inter- categorically comparable), diversity of score ranges and scoring rubrics and presence of leverageable prompt texts</a:t>
            </a:r>
            <a:endParaRPr sz="1500"/>
          </a:p>
          <a:p>
            <a:pPr indent="-323850" lvl="0" marL="457200" rtl="0" algn="l">
              <a:lnSpc>
                <a:spcPct val="115000"/>
              </a:lnSpc>
              <a:spcBef>
                <a:spcPts val="0"/>
              </a:spcBef>
              <a:spcAft>
                <a:spcPts val="0"/>
              </a:spcAft>
              <a:buSzPts val="1500"/>
              <a:buChar char="●"/>
            </a:pPr>
            <a:r>
              <a:rPr lang="en" sz="1500"/>
              <a:t>One disadvantage is that most of the essays only have an overall score, but no attribute-wise scores</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457200" rtl="0" algn="l">
              <a:lnSpc>
                <a:spcPct val="115000"/>
              </a:lnSpc>
              <a:spcBef>
                <a:spcPts val="1600"/>
              </a:spcBef>
              <a:spcAft>
                <a:spcPts val="1600"/>
              </a:spcAft>
              <a:buSzPts val="1300"/>
              <a:buNone/>
            </a:pPr>
            <a:r>
              <a:t/>
            </a:r>
            <a:endParaRPr sz="1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19"/>
          <p:cNvSpPr txBox="1"/>
          <p:nvPr>
            <p:ph type="title"/>
          </p:nvPr>
        </p:nvSpPr>
        <p:spPr>
          <a:xfrm>
            <a:off x="729450" y="562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Our Work </a:t>
            </a:r>
            <a:endParaRPr/>
          </a:p>
        </p:txBody>
      </p:sp>
      <p:sp>
        <p:nvSpPr>
          <p:cNvPr id="905" name="Google Shape;905;p119"/>
          <p:cNvSpPr/>
          <p:nvPr/>
        </p:nvSpPr>
        <p:spPr>
          <a:xfrm>
            <a:off x="854500" y="3467350"/>
            <a:ext cx="7563600" cy="535200"/>
          </a:xfrm>
          <a:prstGeom prst="rect">
            <a:avLst/>
          </a:prstGeom>
          <a:solidFill>
            <a:srgbClr val="FFFFFF"/>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119"/>
          <p:cNvSpPr txBox="1"/>
          <p:nvPr>
            <p:ph idx="1" type="body"/>
          </p:nvPr>
        </p:nvSpPr>
        <p:spPr>
          <a:xfrm>
            <a:off x="729450" y="1433900"/>
            <a:ext cx="7688700" cy="312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t>Goals:</a:t>
            </a:r>
            <a:endParaRPr/>
          </a:p>
          <a:p>
            <a:pPr indent="-311150" lvl="0" marL="457200" rtl="0" algn="l">
              <a:lnSpc>
                <a:spcPct val="115000"/>
              </a:lnSpc>
              <a:spcBef>
                <a:spcPts val="1600"/>
              </a:spcBef>
              <a:spcAft>
                <a:spcPts val="0"/>
              </a:spcAft>
              <a:buSzPts val="1300"/>
              <a:buAutoNum type="arabicPeriod"/>
            </a:pPr>
            <a:r>
              <a:rPr lang="en"/>
              <a:t>Obtain a canonical representation of misspellings, Out-of-Vocabulary (OOV) words</a:t>
            </a:r>
            <a:br>
              <a:rPr lang="en"/>
            </a:br>
            <a:r>
              <a:rPr lang="en"/>
              <a:t> in all of the training essays</a:t>
            </a:r>
            <a:br>
              <a:rPr lang="en"/>
            </a:br>
            <a:endParaRPr/>
          </a:p>
          <a:p>
            <a:pPr indent="-311150" lvl="0" marL="457200" rtl="0" algn="l">
              <a:lnSpc>
                <a:spcPct val="115000"/>
              </a:lnSpc>
              <a:spcBef>
                <a:spcPts val="0"/>
              </a:spcBef>
              <a:spcAft>
                <a:spcPts val="0"/>
              </a:spcAft>
              <a:buSzPts val="1300"/>
              <a:buAutoNum type="arabicPeriod"/>
            </a:pPr>
            <a:r>
              <a:rPr lang="en"/>
              <a:t>Propose alternative tokenization strategies to deal with the misspellings, OOV words </a:t>
            </a:r>
            <a:br>
              <a:rPr lang="en"/>
            </a:br>
            <a:endParaRPr/>
          </a:p>
          <a:p>
            <a:pPr indent="-311150" lvl="0" marL="457200" rtl="0" algn="l">
              <a:lnSpc>
                <a:spcPct val="115000"/>
              </a:lnSpc>
              <a:spcBef>
                <a:spcPts val="0"/>
              </a:spcBef>
              <a:spcAft>
                <a:spcPts val="0"/>
              </a:spcAft>
              <a:buSzPts val="1300"/>
              <a:buAutoNum type="arabicPeriod"/>
            </a:pPr>
            <a:r>
              <a:rPr lang="en"/>
              <a:t>Explore ways to plug said tokenization methods into a neural architecture</a:t>
            </a:r>
            <a:br>
              <a:rPr lang="en"/>
            </a:br>
            <a:endParaRPr/>
          </a:p>
          <a:p>
            <a:pPr indent="-311150" lvl="0" marL="457200" rtl="0" algn="l">
              <a:lnSpc>
                <a:spcPct val="115000"/>
              </a:lnSpc>
              <a:spcBef>
                <a:spcPts val="0"/>
              </a:spcBef>
              <a:spcAft>
                <a:spcPts val="0"/>
              </a:spcAft>
              <a:buSzPts val="1300"/>
              <a:buAutoNum type="arabicPeriod"/>
            </a:pPr>
            <a:r>
              <a:rPr lang="en"/>
              <a:t>Compare performance metrics on various architectures to test the effectiveness of our approach </a:t>
            </a:r>
            <a:endParaRPr/>
          </a:p>
        </p:txBody>
      </p:sp>
      <p:cxnSp>
        <p:nvCxnSpPr>
          <p:cNvPr id="907" name="Google Shape;907;p119"/>
          <p:cNvCxnSpPr/>
          <p:nvPr/>
        </p:nvCxnSpPr>
        <p:spPr>
          <a:xfrm>
            <a:off x="4480525" y="4006975"/>
            <a:ext cx="604800" cy="196800"/>
          </a:xfrm>
          <a:prstGeom prst="straightConnector1">
            <a:avLst/>
          </a:prstGeom>
          <a:noFill/>
          <a:ln cap="flat" cmpd="sng" w="9525">
            <a:solidFill>
              <a:schemeClr val="dk2"/>
            </a:solidFill>
            <a:prstDash val="solid"/>
            <a:round/>
            <a:headEnd len="sm" w="sm" type="none"/>
            <a:tailEnd len="med" w="med" type="triangle"/>
          </a:ln>
        </p:spPr>
      </p:cxnSp>
      <p:sp>
        <p:nvSpPr>
          <p:cNvPr id="908" name="Google Shape;908;p119"/>
          <p:cNvSpPr txBox="1"/>
          <p:nvPr/>
        </p:nvSpPr>
        <p:spPr>
          <a:xfrm>
            <a:off x="5026900" y="4065275"/>
            <a:ext cx="1202100" cy="2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Lato"/>
                <a:ea typeface="Lato"/>
                <a:cs typeface="Lato"/>
                <a:sym typeface="Lato"/>
              </a:rPr>
              <a:t>We are here</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2" name="Shape 912"/>
        <p:cNvGrpSpPr/>
        <p:nvPr/>
      </p:nvGrpSpPr>
      <p:grpSpPr>
        <a:xfrm>
          <a:off x="0" y="0"/>
          <a:ext cx="0" cy="0"/>
          <a:chOff x="0" y="0"/>
          <a:chExt cx="0" cy="0"/>
        </a:xfrm>
      </p:grpSpPr>
      <p:sp>
        <p:nvSpPr>
          <p:cNvPr id="913" name="Google Shape;913;p120"/>
          <p:cNvSpPr txBox="1"/>
          <p:nvPr>
            <p:ph type="title"/>
          </p:nvPr>
        </p:nvSpPr>
        <p:spPr>
          <a:xfrm>
            <a:off x="725375" y="562725"/>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Establishing Baselines</a:t>
            </a:r>
            <a:endParaRPr/>
          </a:p>
        </p:txBody>
      </p:sp>
      <p:graphicFrame>
        <p:nvGraphicFramePr>
          <p:cNvPr id="914" name="Google Shape;914;p120"/>
          <p:cNvGraphicFramePr/>
          <p:nvPr/>
        </p:nvGraphicFramePr>
        <p:xfrm>
          <a:off x="778950" y="1540350"/>
          <a:ext cx="3000000" cy="3000000"/>
        </p:xfrm>
        <a:graphic>
          <a:graphicData uri="http://schemas.openxmlformats.org/drawingml/2006/table">
            <a:tbl>
              <a:tblPr>
                <a:noFill/>
                <a:tableStyleId>{73E1BFF9-3E13-4F5C-A148-026036EBB152}</a:tableStyleId>
              </a:tblPr>
              <a:tblGrid>
                <a:gridCol w="962525"/>
                <a:gridCol w="962525"/>
                <a:gridCol w="962525"/>
              </a:tblGrid>
              <a:tr h="306025">
                <a:tc>
                  <a:txBody>
                    <a:bodyPr/>
                    <a:lstStyle/>
                    <a:p>
                      <a:pPr indent="0" lvl="0" marL="0" rtl="0" algn="ctr">
                        <a:lnSpc>
                          <a:spcPct val="115000"/>
                        </a:lnSpc>
                        <a:spcBef>
                          <a:spcPts val="0"/>
                        </a:spcBef>
                        <a:spcAft>
                          <a:spcPts val="0"/>
                        </a:spcAft>
                        <a:buNone/>
                      </a:pPr>
                      <a:r>
                        <a:rPr b="1" lang="en" sz="1000"/>
                        <a:t>Prompts</a:t>
                      </a:r>
                      <a:endParaRPr b="1" sz="1000"/>
                    </a:p>
                  </a:txBody>
                  <a:tcPr marT="25400" marB="25400" marR="25400" marL="25400" anchor="b"/>
                </a:tc>
                <a:tc>
                  <a:txBody>
                    <a:bodyPr/>
                    <a:lstStyle/>
                    <a:p>
                      <a:pPr indent="0" lvl="0" marL="0" rtl="0" algn="ctr">
                        <a:lnSpc>
                          <a:spcPct val="115000"/>
                        </a:lnSpc>
                        <a:spcBef>
                          <a:spcPts val="0"/>
                        </a:spcBef>
                        <a:spcAft>
                          <a:spcPts val="0"/>
                        </a:spcAft>
                        <a:buNone/>
                      </a:pPr>
                      <a:r>
                        <a:rPr b="1" lang="en" sz="1000"/>
                        <a:t>Accuracy (Exact Agreement)</a:t>
                      </a:r>
                      <a:endParaRPr b="1" sz="1000"/>
                    </a:p>
                  </a:txBody>
                  <a:tcPr marT="25400" marB="25400" marR="25400" marL="25400" anchor="b"/>
                </a:tc>
                <a:tc>
                  <a:txBody>
                    <a:bodyPr/>
                    <a:lstStyle/>
                    <a:p>
                      <a:pPr indent="0" lvl="0" marL="0" rtl="0" algn="ctr">
                        <a:lnSpc>
                          <a:spcPct val="115000"/>
                        </a:lnSpc>
                        <a:spcBef>
                          <a:spcPts val="0"/>
                        </a:spcBef>
                        <a:spcAft>
                          <a:spcPts val="0"/>
                        </a:spcAft>
                        <a:buNone/>
                      </a:pPr>
                      <a:r>
                        <a:rPr b="1" lang="en" sz="1000"/>
                        <a:t>Cohen’s Kappa </a:t>
                      </a:r>
                      <a:r>
                        <a:rPr b="1" lang="en" sz="1000"/>
                        <a:t>(Inter-rater Agreement)</a:t>
                      </a:r>
                      <a:endParaRPr b="1" sz="1000"/>
                    </a:p>
                  </a:txBody>
                  <a:tcPr marT="25400" marB="25400" marR="25400" marL="25400" anchor="b"/>
                </a:tc>
              </a:tr>
              <a:tr h="306025">
                <a:tc>
                  <a:txBody>
                    <a:bodyPr/>
                    <a:lstStyle/>
                    <a:p>
                      <a:pPr indent="0" lvl="0" marL="0" rtl="0" algn="ctr">
                        <a:lnSpc>
                          <a:spcPct val="115000"/>
                        </a:lnSpc>
                        <a:spcBef>
                          <a:spcPts val="0"/>
                        </a:spcBef>
                        <a:spcAft>
                          <a:spcPts val="0"/>
                        </a:spcAft>
                        <a:buNone/>
                      </a:pPr>
                      <a:r>
                        <a:rPr lang="en" sz="1000"/>
                        <a:t>1</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0.65</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0.70</a:t>
                      </a:r>
                      <a:endParaRPr sz="1000"/>
                    </a:p>
                  </a:txBody>
                  <a:tcPr marT="25400" marB="25400" marR="25400" marL="25400" anchor="b"/>
                </a:tc>
              </a:tr>
              <a:tr h="306025">
                <a:tc>
                  <a:txBody>
                    <a:bodyPr/>
                    <a:lstStyle/>
                    <a:p>
                      <a:pPr indent="0" lvl="0" marL="0" rtl="0" algn="ctr">
                        <a:lnSpc>
                          <a:spcPct val="115000"/>
                        </a:lnSpc>
                        <a:spcBef>
                          <a:spcPts val="0"/>
                        </a:spcBef>
                        <a:spcAft>
                          <a:spcPts val="0"/>
                        </a:spcAft>
                        <a:buNone/>
                      </a:pPr>
                      <a:r>
                        <a:rPr lang="en" sz="1000"/>
                        <a:t>2</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0.66</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0.65</a:t>
                      </a:r>
                      <a:endParaRPr sz="1000"/>
                    </a:p>
                  </a:txBody>
                  <a:tcPr marT="25400" marB="25400" marR="25400" marL="25400" anchor="b"/>
                </a:tc>
              </a:tr>
              <a:tr h="306025">
                <a:tc>
                  <a:txBody>
                    <a:bodyPr/>
                    <a:lstStyle/>
                    <a:p>
                      <a:pPr indent="0" lvl="0" marL="0" rtl="0" algn="ctr">
                        <a:lnSpc>
                          <a:spcPct val="115000"/>
                        </a:lnSpc>
                        <a:spcBef>
                          <a:spcPts val="0"/>
                        </a:spcBef>
                        <a:spcAft>
                          <a:spcPts val="0"/>
                        </a:spcAft>
                        <a:buNone/>
                      </a:pPr>
                      <a:r>
                        <a:rPr lang="en" sz="1000"/>
                        <a:t>3</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0.64</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0.59</a:t>
                      </a:r>
                      <a:endParaRPr sz="1000"/>
                    </a:p>
                  </a:txBody>
                  <a:tcPr marT="25400" marB="25400" marR="25400" marL="25400" anchor="b"/>
                </a:tc>
              </a:tr>
              <a:tr h="306025">
                <a:tc>
                  <a:txBody>
                    <a:bodyPr/>
                    <a:lstStyle/>
                    <a:p>
                      <a:pPr indent="0" lvl="0" marL="0" rtl="0" algn="ctr">
                        <a:lnSpc>
                          <a:spcPct val="115000"/>
                        </a:lnSpc>
                        <a:spcBef>
                          <a:spcPts val="0"/>
                        </a:spcBef>
                        <a:spcAft>
                          <a:spcPts val="0"/>
                        </a:spcAft>
                        <a:buNone/>
                      </a:pPr>
                      <a:r>
                        <a:rPr lang="en" sz="1000"/>
                        <a:t>4</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0.65</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0.71</a:t>
                      </a:r>
                      <a:endParaRPr sz="1000"/>
                    </a:p>
                  </a:txBody>
                  <a:tcPr marT="25400" marB="25400" marR="25400" marL="25400" anchor="b"/>
                </a:tc>
              </a:tr>
              <a:tr h="306025">
                <a:tc>
                  <a:txBody>
                    <a:bodyPr/>
                    <a:lstStyle/>
                    <a:p>
                      <a:pPr indent="0" lvl="0" marL="0" rtl="0" algn="ctr">
                        <a:lnSpc>
                          <a:spcPct val="115000"/>
                        </a:lnSpc>
                        <a:spcBef>
                          <a:spcPts val="0"/>
                        </a:spcBef>
                        <a:spcAft>
                          <a:spcPts val="0"/>
                        </a:spcAft>
                        <a:buNone/>
                      </a:pPr>
                      <a:r>
                        <a:rPr lang="en" sz="1000"/>
                        <a:t>5</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0.58</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0.74</a:t>
                      </a:r>
                      <a:endParaRPr sz="1000"/>
                    </a:p>
                  </a:txBody>
                  <a:tcPr marT="25400" marB="25400" marR="25400" marL="25400" anchor="b"/>
                </a:tc>
              </a:tr>
              <a:tr h="306025">
                <a:tc>
                  <a:txBody>
                    <a:bodyPr/>
                    <a:lstStyle/>
                    <a:p>
                      <a:pPr indent="0" lvl="0" marL="0" rtl="0" algn="ctr">
                        <a:lnSpc>
                          <a:spcPct val="115000"/>
                        </a:lnSpc>
                        <a:spcBef>
                          <a:spcPts val="0"/>
                        </a:spcBef>
                        <a:spcAft>
                          <a:spcPts val="0"/>
                        </a:spcAft>
                        <a:buNone/>
                      </a:pPr>
                      <a:r>
                        <a:rPr lang="en" sz="1000"/>
                        <a:t>6</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0.62</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0.77</a:t>
                      </a:r>
                      <a:endParaRPr sz="1000"/>
                    </a:p>
                  </a:txBody>
                  <a:tcPr marT="25400" marB="25400" marR="25400" marL="25400" anchor="b"/>
                </a:tc>
              </a:tr>
              <a:tr h="306025">
                <a:tc>
                  <a:txBody>
                    <a:bodyPr/>
                    <a:lstStyle/>
                    <a:p>
                      <a:pPr indent="0" lvl="0" marL="0" rtl="0" algn="ctr">
                        <a:lnSpc>
                          <a:spcPct val="115000"/>
                        </a:lnSpc>
                        <a:spcBef>
                          <a:spcPts val="0"/>
                        </a:spcBef>
                        <a:spcAft>
                          <a:spcPts val="0"/>
                        </a:spcAft>
                        <a:buNone/>
                      </a:pPr>
                      <a:r>
                        <a:rPr lang="en" sz="1000"/>
                        <a:t>7</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0.44</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0.67</a:t>
                      </a:r>
                      <a:endParaRPr sz="1000"/>
                    </a:p>
                  </a:txBody>
                  <a:tcPr marT="25400" marB="25400" marR="25400" marL="25400" anchor="b"/>
                </a:tc>
              </a:tr>
              <a:tr h="306025">
                <a:tc>
                  <a:txBody>
                    <a:bodyPr/>
                    <a:lstStyle/>
                    <a:p>
                      <a:pPr indent="0" lvl="0" marL="0" rtl="0" algn="ctr">
                        <a:lnSpc>
                          <a:spcPct val="115000"/>
                        </a:lnSpc>
                        <a:spcBef>
                          <a:spcPts val="0"/>
                        </a:spcBef>
                        <a:spcAft>
                          <a:spcPts val="0"/>
                        </a:spcAft>
                        <a:buNone/>
                      </a:pPr>
                      <a:r>
                        <a:rPr lang="en" sz="1000"/>
                        <a:t>8</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0.17</a:t>
                      </a:r>
                      <a:endParaRPr sz="1000"/>
                    </a:p>
                  </a:txBody>
                  <a:tcPr marT="25400" marB="25400" marR="25400" marL="25400" anchor="b"/>
                </a:tc>
                <a:tc>
                  <a:txBody>
                    <a:bodyPr/>
                    <a:lstStyle/>
                    <a:p>
                      <a:pPr indent="0" lvl="0" marL="0" rtl="0" algn="ctr">
                        <a:lnSpc>
                          <a:spcPct val="115000"/>
                        </a:lnSpc>
                        <a:spcBef>
                          <a:spcPts val="0"/>
                        </a:spcBef>
                        <a:spcAft>
                          <a:spcPts val="0"/>
                        </a:spcAft>
                        <a:buNone/>
                      </a:pPr>
                      <a:r>
                        <a:rPr lang="en" sz="1000"/>
                        <a:t>0.59</a:t>
                      </a:r>
                      <a:endParaRPr sz="1000"/>
                    </a:p>
                  </a:txBody>
                  <a:tcPr marT="25400" marB="25400" marR="25400" marL="25400" anchor="b"/>
                </a:tc>
              </a:tr>
            </a:tbl>
          </a:graphicData>
        </a:graphic>
      </p:graphicFrame>
      <p:sp>
        <p:nvSpPr>
          <p:cNvPr id="915" name="Google Shape;915;p120"/>
          <p:cNvSpPr txBox="1"/>
          <p:nvPr/>
        </p:nvSpPr>
        <p:spPr>
          <a:xfrm>
            <a:off x="4706375" y="1540275"/>
            <a:ext cx="3868500" cy="3013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a:latin typeface="Lato"/>
                <a:ea typeface="Lato"/>
                <a:cs typeface="Lato"/>
                <a:sym typeface="Lato"/>
              </a:rPr>
              <a:t>Baseline model is single layer feedforward neural network, and the results are averaged over 5 runs of the model</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We run four experiments for LSTMs and CNNs (two with naive word-tokenizers and two with SentencePiece’s subword tokenization)</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We hypothesize that with our models that use a subword vocabulary (with size half that of word tokens), we should be able to achieve significant gains on our performance metrics </a:t>
            </a:r>
            <a:endParaRPr>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sp>
        <p:nvSpPr>
          <p:cNvPr id="920" name="Google Shape;920;p1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Language Style Transfer</a:t>
            </a:r>
            <a:endParaRPr/>
          </a:p>
        </p:txBody>
      </p:sp>
      <p:sp>
        <p:nvSpPr>
          <p:cNvPr id="921" name="Google Shape;921;p1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Rahul Aedula, Shipra Behera, Karthik Palavalli, Lakshya Sharma</a:t>
            </a:r>
            <a:endParaRPr sz="1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927" name="Google Shape;927;p122"/>
          <p:cNvSpPr txBox="1"/>
          <p:nvPr>
            <p:ph idx="1" type="body"/>
          </p:nvPr>
        </p:nvSpPr>
        <p:spPr>
          <a:xfrm>
            <a:off x="26865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p>
          <a:p>
            <a:pPr indent="0" lvl="0" marL="0" rtl="0" algn="l">
              <a:spcBef>
                <a:spcPts val="1600"/>
              </a:spcBef>
              <a:spcAft>
                <a:spcPts val="1600"/>
              </a:spcAft>
              <a:buNone/>
            </a:pPr>
            <a:r>
              <a:rPr lang="en" sz="3000"/>
              <a:t>To create a rendition of shakespearean plays to urban slang using deep learning techniques. </a:t>
            </a:r>
            <a:r>
              <a:rPr lang="en" sz="1400"/>
              <a:t> </a:t>
            </a:r>
            <a:endParaRPr sz="1400"/>
          </a:p>
        </p:txBody>
      </p:sp>
      <p:pic>
        <p:nvPicPr>
          <p:cNvPr id="928" name="Google Shape;928;p122"/>
          <p:cNvPicPr preferRelativeResize="0"/>
          <p:nvPr/>
        </p:nvPicPr>
        <p:blipFill>
          <a:blip r:embed="rId3">
            <a:alphaModFix/>
          </a:blip>
          <a:stretch>
            <a:fillRect/>
          </a:stretch>
        </p:blipFill>
        <p:spPr>
          <a:xfrm>
            <a:off x="1787975" y="3537625"/>
            <a:ext cx="5126450" cy="6517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2" name="Shape 932"/>
        <p:cNvGrpSpPr/>
        <p:nvPr/>
      </p:nvGrpSpPr>
      <p:grpSpPr>
        <a:xfrm>
          <a:off x="0" y="0"/>
          <a:ext cx="0" cy="0"/>
          <a:chOff x="0" y="0"/>
          <a:chExt cx="0" cy="0"/>
        </a:xfrm>
      </p:grpSpPr>
      <p:sp>
        <p:nvSpPr>
          <p:cNvPr id="933" name="Google Shape;933;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a:t>
            </a:r>
            <a:endParaRPr/>
          </a:p>
          <a:p>
            <a:pPr indent="0" lvl="0" marL="0" rtl="0" algn="l">
              <a:spcBef>
                <a:spcPts val="0"/>
              </a:spcBef>
              <a:spcAft>
                <a:spcPts val="0"/>
              </a:spcAft>
              <a:buNone/>
            </a:pPr>
            <a:r>
              <a:t/>
            </a:r>
            <a:endParaRPr/>
          </a:p>
        </p:txBody>
      </p:sp>
      <p:sp>
        <p:nvSpPr>
          <p:cNvPr id="934" name="Google Shape;934;p1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Collection of modern paraphrases of Shakespeare’s plays. The dataset is freely available on </a:t>
            </a:r>
            <a:r>
              <a:rPr lang="en" sz="1400" u="sng">
                <a:solidFill>
                  <a:schemeClr val="accent5"/>
                </a:solidFill>
                <a:hlinkClick r:id="rId3"/>
              </a:rPr>
              <a:t>Github</a:t>
            </a:r>
            <a:r>
              <a:rPr lang="en" sz="1400"/>
              <a:t>.</a:t>
            </a:r>
            <a:endParaRPr sz="1400"/>
          </a:p>
          <a:p>
            <a:pPr indent="-317500" lvl="0" marL="457200" rtl="0" algn="l">
              <a:spcBef>
                <a:spcPts val="0"/>
              </a:spcBef>
              <a:spcAft>
                <a:spcPts val="0"/>
              </a:spcAft>
              <a:buSzPts val="1400"/>
              <a:buChar char="-"/>
            </a:pPr>
            <a:r>
              <a:rPr lang="en" sz="1400"/>
              <a:t>For the urban dictionary, we are using this </a:t>
            </a:r>
            <a:r>
              <a:rPr lang="en" sz="1400" u="sng">
                <a:solidFill>
                  <a:schemeClr val="hlink"/>
                </a:solidFill>
                <a:hlinkClick r:id="rId4"/>
              </a:rPr>
              <a:t>Kaggle</a:t>
            </a:r>
            <a:r>
              <a:rPr lang="en" sz="1400"/>
              <a:t> dataset. (2.5 million rows) </a:t>
            </a:r>
            <a:endParaRPr sz="1400"/>
          </a:p>
          <a:p>
            <a:pPr indent="-317500" lvl="0" marL="457200" rtl="0" algn="l">
              <a:spcBef>
                <a:spcPts val="0"/>
              </a:spcBef>
              <a:spcAft>
                <a:spcPts val="0"/>
              </a:spcAft>
              <a:buSzPts val="1400"/>
              <a:buChar char="-"/>
            </a:pPr>
            <a:r>
              <a:rPr lang="en" sz="1400"/>
              <a:t>Cosine distance metric is used to reduce the urban dictionary description to a single word definition</a:t>
            </a:r>
            <a:endParaRPr sz="1400"/>
          </a:p>
          <a:p>
            <a:pPr indent="-317500" lvl="0" marL="457200" rtl="0" algn="l">
              <a:spcBef>
                <a:spcPts val="0"/>
              </a:spcBef>
              <a:spcAft>
                <a:spcPts val="0"/>
              </a:spcAft>
              <a:buSzPts val="1400"/>
              <a:buChar char="-"/>
            </a:pPr>
            <a:r>
              <a:rPr lang="en" sz="1400"/>
              <a:t>Train data 14 plays with 18395 sentences.</a:t>
            </a:r>
            <a:endParaRPr sz="1400"/>
          </a:p>
          <a:p>
            <a:pPr indent="-317500" lvl="0" marL="457200" rtl="0" algn="l">
              <a:spcBef>
                <a:spcPts val="0"/>
              </a:spcBef>
              <a:spcAft>
                <a:spcPts val="0"/>
              </a:spcAft>
              <a:buSzPts val="1400"/>
              <a:buChar char="-"/>
            </a:pPr>
            <a:r>
              <a:rPr lang="en" sz="1400"/>
              <a:t>Validation 1 play with 1218 and Test 1 play 1462 sentences. </a:t>
            </a:r>
            <a:endParaRPr sz="1400"/>
          </a:p>
          <a:p>
            <a:pPr indent="0" lvl="0" marL="457200" rtl="0" algn="l">
              <a:spcBef>
                <a:spcPts val="1600"/>
              </a:spcBef>
              <a:spcAft>
                <a:spcPts val="0"/>
              </a:spcAft>
              <a:buNone/>
            </a:pPr>
            <a:r>
              <a:t/>
            </a:r>
            <a:endParaRPr sz="1400"/>
          </a:p>
          <a:p>
            <a:pPr indent="0" lvl="0" marL="0" rtl="0" algn="l">
              <a:spcBef>
                <a:spcPts val="1600"/>
              </a:spcBef>
              <a:spcAft>
                <a:spcPts val="1600"/>
              </a:spcAft>
              <a:buNone/>
            </a:pPr>
            <a:r>
              <a:t/>
            </a:r>
            <a:endParaRPr/>
          </a:p>
        </p:txBody>
      </p:sp>
      <p:pic>
        <p:nvPicPr>
          <p:cNvPr id="935" name="Google Shape;935;p123"/>
          <p:cNvPicPr preferRelativeResize="0"/>
          <p:nvPr/>
        </p:nvPicPr>
        <p:blipFill>
          <a:blip r:embed="rId5">
            <a:alphaModFix/>
          </a:blip>
          <a:stretch>
            <a:fillRect/>
          </a:stretch>
        </p:blipFill>
        <p:spPr>
          <a:xfrm>
            <a:off x="3621075" y="2758700"/>
            <a:ext cx="3997324" cy="2064549"/>
          </a:xfrm>
          <a:prstGeom prst="rect">
            <a:avLst/>
          </a:prstGeom>
          <a:noFill/>
          <a:ln>
            <a:noFill/>
          </a:ln>
        </p:spPr>
      </p:pic>
      <p:pic>
        <p:nvPicPr>
          <p:cNvPr id="936" name="Google Shape;936;p123"/>
          <p:cNvPicPr preferRelativeResize="0"/>
          <p:nvPr/>
        </p:nvPicPr>
        <p:blipFill>
          <a:blip r:embed="rId6">
            <a:alphaModFix/>
          </a:blip>
          <a:stretch>
            <a:fillRect/>
          </a:stretch>
        </p:blipFill>
        <p:spPr>
          <a:xfrm>
            <a:off x="868300" y="2793713"/>
            <a:ext cx="2428875" cy="2029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Implementation</a:t>
            </a:r>
            <a:endParaRPr/>
          </a:p>
        </p:txBody>
      </p:sp>
      <p:sp>
        <p:nvSpPr>
          <p:cNvPr id="522" name="Google Shape;522;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Seq2seq encoder-decoder using keras LSTM layers</a:t>
            </a:r>
            <a:endParaRPr/>
          </a:p>
          <a:p>
            <a:pPr indent="0" lvl="0" marL="0" rtl="0" algn="l">
              <a:spcBef>
                <a:spcPts val="1600"/>
              </a:spcBef>
              <a:spcAft>
                <a:spcPts val="0"/>
              </a:spcAft>
              <a:buNone/>
            </a:pPr>
            <a:r>
              <a:rPr lang="en"/>
              <a:t>Applying regularization techniques to improve performance and prevent overfitting</a:t>
            </a:r>
            <a:endParaRPr/>
          </a:p>
          <a:p>
            <a:pPr indent="0" lvl="0" marL="0" rtl="0" algn="l">
              <a:spcBef>
                <a:spcPts val="1600"/>
              </a:spcBef>
              <a:spcAft>
                <a:spcPts val="0"/>
              </a:spcAft>
              <a:buNone/>
            </a:pPr>
            <a:r>
              <a:rPr lang="en"/>
              <a:t>We will experiment with hyperparameters for best results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Pre-trained Embeddings</a:t>
            </a:r>
            <a:endParaRPr/>
          </a:p>
        </p:txBody>
      </p:sp>
      <p:pic>
        <p:nvPicPr>
          <p:cNvPr id="942" name="Google Shape;942;p124"/>
          <p:cNvPicPr preferRelativeResize="0"/>
          <p:nvPr/>
        </p:nvPicPr>
        <p:blipFill>
          <a:blip r:embed="rId3">
            <a:alphaModFix/>
          </a:blip>
          <a:stretch>
            <a:fillRect/>
          </a:stretch>
        </p:blipFill>
        <p:spPr>
          <a:xfrm>
            <a:off x="2478575" y="1017724"/>
            <a:ext cx="3803199" cy="1702400"/>
          </a:xfrm>
          <a:prstGeom prst="rect">
            <a:avLst/>
          </a:prstGeom>
          <a:noFill/>
          <a:ln>
            <a:noFill/>
          </a:ln>
        </p:spPr>
      </p:pic>
      <p:pic>
        <p:nvPicPr>
          <p:cNvPr id="943" name="Google Shape;943;p124"/>
          <p:cNvPicPr preferRelativeResize="0"/>
          <p:nvPr/>
        </p:nvPicPr>
        <p:blipFill>
          <a:blip r:embed="rId4">
            <a:alphaModFix/>
          </a:blip>
          <a:stretch>
            <a:fillRect/>
          </a:stretch>
        </p:blipFill>
        <p:spPr>
          <a:xfrm>
            <a:off x="387500" y="2791775"/>
            <a:ext cx="1908125" cy="1777125"/>
          </a:xfrm>
          <a:prstGeom prst="rect">
            <a:avLst/>
          </a:prstGeom>
          <a:noFill/>
          <a:ln>
            <a:noFill/>
          </a:ln>
        </p:spPr>
      </p:pic>
      <p:pic>
        <p:nvPicPr>
          <p:cNvPr id="944" name="Google Shape;944;p124"/>
          <p:cNvPicPr preferRelativeResize="0"/>
          <p:nvPr/>
        </p:nvPicPr>
        <p:blipFill>
          <a:blip r:embed="rId5">
            <a:alphaModFix/>
          </a:blip>
          <a:stretch>
            <a:fillRect/>
          </a:stretch>
        </p:blipFill>
        <p:spPr>
          <a:xfrm>
            <a:off x="6453784" y="2829138"/>
            <a:ext cx="2317242" cy="1702400"/>
          </a:xfrm>
          <a:prstGeom prst="rect">
            <a:avLst/>
          </a:prstGeom>
          <a:noFill/>
          <a:ln>
            <a:noFill/>
          </a:ln>
        </p:spPr>
      </p:pic>
      <p:pic>
        <p:nvPicPr>
          <p:cNvPr id="945" name="Google Shape;945;p124"/>
          <p:cNvPicPr preferRelativeResize="0"/>
          <p:nvPr/>
        </p:nvPicPr>
        <p:blipFill>
          <a:blip r:embed="rId6">
            <a:alphaModFix/>
          </a:blip>
          <a:stretch>
            <a:fillRect/>
          </a:stretch>
        </p:blipFill>
        <p:spPr>
          <a:xfrm>
            <a:off x="3784000" y="1906875"/>
            <a:ext cx="294600" cy="294600"/>
          </a:xfrm>
          <a:prstGeom prst="rect">
            <a:avLst/>
          </a:prstGeom>
          <a:noFill/>
          <a:ln>
            <a:noFill/>
          </a:ln>
        </p:spPr>
      </p:pic>
      <p:sp>
        <p:nvSpPr>
          <p:cNvPr id="946" name="Google Shape;946;p124"/>
          <p:cNvSpPr txBox="1"/>
          <p:nvPr/>
        </p:nvSpPr>
        <p:spPr>
          <a:xfrm>
            <a:off x="3508400" y="2829150"/>
            <a:ext cx="15810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Word2Vec</a:t>
            </a:r>
            <a:endParaRPr/>
          </a:p>
        </p:txBody>
      </p:sp>
      <p:sp>
        <p:nvSpPr>
          <p:cNvPr id="947" name="Google Shape;947;p124"/>
          <p:cNvSpPr txBox="1"/>
          <p:nvPr/>
        </p:nvSpPr>
        <p:spPr>
          <a:xfrm>
            <a:off x="848813" y="2424450"/>
            <a:ext cx="98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Glove</a:t>
            </a:r>
            <a:endParaRPr/>
          </a:p>
        </p:txBody>
      </p:sp>
      <p:sp>
        <p:nvSpPr>
          <p:cNvPr id="948" name="Google Shape;948;p124"/>
          <p:cNvSpPr txBox="1"/>
          <p:nvPr/>
        </p:nvSpPr>
        <p:spPr>
          <a:xfrm>
            <a:off x="7146750" y="2425575"/>
            <a:ext cx="11694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RetroExt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25"/>
          <p:cNvSpPr txBox="1"/>
          <p:nvPr/>
        </p:nvSpPr>
        <p:spPr>
          <a:xfrm>
            <a:off x="1776100" y="4503825"/>
            <a:ext cx="15012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Encoder States</a:t>
            </a:r>
            <a:endParaRPr/>
          </a:p>
        </p:txBody>
      </p:sp>
      <p:grpSp>
        <p:nvGrpSpPr>
          <p:cNvPr id="954" name="Google Shape;954;p125"/>
          <p:cNvGrpSpPr/>
          <p:nvPr/>
        </p:nvGrpSpPr>
        <p:grpSpPr>
          <a:xfrm>
            <a:off x="550900" y="3598525"/>
            <a:ext cx="4035900" cy="635350"/>
            <a:chOff x="550900" y="3598525"/>
            <a:chExt cx="4035900" cy="635350"/>
          </a:xfrm>
        </p:grpSpPr>
        <p:sp>
          <p:nvSpPr>
            <p:cNvPr id="955" name="Google Shape;955;p125"/>
            <p:cNvSpPr/>
            <p:nvPr/>
          </p:nvSpPr>
          <p:spPr>
            <a:xfrm rot="-5400000">
              <a:off x="458950" y="3690475"/>
              <a:ext cx="630300" cy="4464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6" name="Google Shape;956;p125"/>
            <p:cNvCxnSpPr/>
            <p:nvPr/>
          </p:nvCxnSpPr>
          <p:spPr>
            <a:xfrm rot="10800000">
              <a:off x="1247800" y="3820325"/>
              <a:ext cx="0" cy="461700"/>
            </a:xfrm>
            <a:prstGeom prst="straightConnector1">
              <a:avLst/>
            </a:prstGeom>
            <a:noFill/>
            <a:ln cap="flat" cmpd="sng" w="19050">
              <a:solidFill>
                <a:srgbClr val="595959"/>
              </a:solidFill>
              <a:prstDash val="solid"/>
              <a:round/>
              <a:headEnd len="med" w="med" type="none"/>
              <a:tailEnd len="med" w="med" type="triangle"/>
            </a:ln>
          </p:spPr>
        </p:cxnSp>
        <p:cxnSp>
          <p:nvCxnSpPr>
            <p:cNvPr id="957" name="Google Shape;957;p125"/>
            <p:cNvCxnSpPr/>
            <p:nvPr/>
          </p:nvCxnSpPr>
          <p:spPr>
            <a:xfrm>
              <a:off x="1219350" y="3533875"/>
              <a:ext cx="0" cy="461700"/>
            </a:xfrm>
            <a:prstGeom prst="straightConnector1">
              <a:avLst/>
            </a:prstGeom>
            <a:noFill/>
            <a:ln cap="flat" cmpd="sng" w="19050">
              <a:solidFill>
                <a:srgbClr val="595959"/>
              </a:solidFill>
              <a:prstDash val="solid"/>
              <a:round/>
              <a:headEnd len="med" w="med" type="none"/>
              <a:tailEnd len="med" w="med" type="triangle"/>
            </a:ln>
          </p:spPr>
        </p:cxnSp>
        <p:cxnSp>
          <p:nvCxnSpPr>
            <p:cNvPr id="958" name="Google Shape;958;p125"/>
            <p:cNvCxnSpPr/>
            <p:nvPr/>
          </p:nvCxnSpPr>
          <p:spPr>
            <a:xfrm rot="10800000">
              <a:off x="2098900" y="3820325"/>
              <a:ext cx="0" cy="461700"/>
            </a:xfrm>
            <a:prstGeom prst="straightConnector1">
              <a:avLst/>
            </a:prstGeom>
            <a:noFill/>
            <a:ln cap="flat" cmpd="sng" w="19050">
              <a:solidFill>
                <a:srgbClr val="595959"/>
              </a:solidFill>
              <a:prstDash val="solid"/>
              <a:round/>
              <a:headEnd len="med" w="med" type="none"/>
              <a:tailEnd len="med" w="med" type="triangle"/>
            </a:ln>
          </p:spPr>
        </p:cxnSp>
        <p:cxnSp>
          <p:nvCxnSpPr>
            <p:cNvPr id="959" name="Google Shape;959;p125"/>
            <p:cNvCxnSpPr/>
            <p:nvPr/>
          </p:nvCxnSpPr>
          <p:spPr>
            <a:xfrm>
              <a:off x="2098900" y="3533875"/>
              <a:ext cx="0" cy="461700"/>
            </a:xfrm>
            <a:prstGeom prst="straightConnector1">
              <a:avLst/>
            </a:prstGeom>
            <a:noFill/>
            <a:ln cap="flat" cmpd="sng" w="19050">
              <a:solidFill>
                <a:srgbClr val="595959"/>
              </a:solidFill>
              <a:prstDash val="solid"/>
              <a:round/>
              <a:headEnd len="med" w="med" type="none"/>
              <a:tailEnd len="med" w="med" type="triangle"/>
            </a:ln>
          </p:spPr>
        </p:cxnSp>
        <p:cxnSp>
          <p:nvCxnSpPr>
            <p:cNvPr id="960" name="Google Shape;960;p125"/>
            <p:cNvCxnSpPr/>
            <p:nvPr/>
          </p:nvCxnSpPr>
          <p:spPr>
            <a:xfrm>
              <a:off x="2985925" y="3533875"/>
              <a:ext cx="0" cy="461700"/>
            </a:xfrm>
            <a:prstGeom prst="straightConnector1">
              <a:avLst/>
            </a:prstGeom>
            <a:noFill/>
            <a:ln cap="flat" cmpd="sng" w="19050">
              <a:solidFill>
                <a:srgbClr val="595959"/>
              </a:solidFill>
              <a:prstDash val="solid"/>
              <a:round/>
              <a:headEnd len="med" w="med" type="none"/>
              <a:tailEnd len="med" w="med" type="triangle"/>
            </a:ln>
          </p:spPr>
        </p:cxnSp>
        <p:cxnSp>
          <p:nvCxnSpPr>
            <p:cNvPr id="961" name="Google Shape;961;p125"/>
            <p:cNvCxnSpPr/>
            <p:nvPr/>
          </p:nvCxnSpPr>
          <p:spPr>
            <a:xfrm rot="10800000">
              <a:off x="2985925" y="3820325"/>
              <a:ext cx="0" cy="461700"/>
            </a:xfrm>
            <a:prstGeom prst="straightConnector1">
              <a:avLst/>
            </a:prstGeom>
            <a:noFill/>
            <a:ln cap="flat" cmpd="sng" w="19050">
              <a:solidFill>
                <a:srgbClr val="595959"/>
              </a:solidFill>
              <a:prstDash val="solid"/>
              <a:round/>
              <a:headEnd len="med" w="med" type="none"/>
              <a:tailEnd len="med" w="med" type="triangle"/>
            </a:ln>
          </p:spPr>
        </p:cxnSp>
        <p:sp>
          <p:nvSpPr>
            <p:cNvPr id="962" name="Google Shape;962;p125"/>
            <p:cNvSpPr/>
            <p:nvPr/>
          </p:nvSpPr>
          <p:spPr>
            <a:xfrm rot="-5400000">
              <a:off x="2211550" y="3695525"/>
              <a:ext cx="630300" cy="4464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25"/>
            <p:cNvSpPr/>
            <p:nvPr/>
          </p:nvSpPr>
          <p:spPr>
            <a:xfrm rot="-5400000">
              <a:off x="1377400" y="3690475"/>
              <a:ext cx="630300" cy="4464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25"/>
            <p:cNvSpPr/>
            <p:nvPr/>
          </p:nvSpPr>
          <p:spPr>
            <a:xfrm rot="-5400000">
              <a:off x="3130000" y="3690475"/>
              <a:ext cx="630300" cy="4464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25"/>
            <p:cNvSpPr/>
            <p:nvPr/>
          </p:nvSpPr>
          <p:spPr>
            <a:xfrm rot="-5400000">
              <a:off x="4048450" y="3690475"/>
              <a:ext cx="630300" cy="4464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6" name="Google Shape;966;p125"/>
            <p:cNvCxnSpPr/>
            <p:nvPr/>
          </p:nvCxnSpPr>
          <p:spPr>
            <a:xfrm>
              <a:off x="3899200" y="3533875"/>
              <a:ext cx="0" cy="461700"/>
            </a:xfrm>
            <a:prstGeom prst="straightConnector1">
              <a:avLst/>
            </a:prstGeom>
            <a:noFill/>
            <a:ln cap="flat" cmpd="sng" w="19050">
              <a:solidFill>
                <a:srgbClr val="595959"/>
              </a:solidFill>
              <a:prstDash val="solid"/>
              <a:round/>
              <a:headEnd len="med" w="med" type="none"/>
              <a:tailEnd len="med" w="med" type="triangle"/>
            </a:ln>
          </p:spPr>
        </p:cxnSp>
        <p:cxnSp>
          <p:nvCxnSpPr>
            <p:cNvPr id="967" name="Google Shape;967;p125"/>
            <p:cNvCxnSpPr/>
            <p:nvPr/>
          </p:nvCxnSpPr>
          <p:spPr>
            <a:xfrm rot="10800000">
              <a:off x="3899200" y="3820325"/>
              <a:ext cx="0" cy="461700"/>
            </a:xfrm>
            <a:prstGeom prst="straightConnector1">
              <a:avLst/>
            </a:prstGeom>
            <a:noFill/>
            <a:ln cap="flat" cmpd="sng" w="19050">
              <a:solidFill>
                <a:srgbClr val="595959"/>
              </a:solidFill>
              <a:prstDash val="solid"/>
              <a:round/>
              <a:headEnd len="med" w="med" type="none"/>
              <a:tailEnd len="med" w="med" type="triangle"/>
            </a:ln>
          </p:spPr>
        </p:cxnSp>
      </p:grpSp>
      <p:sp>
        <p:nvSpPr>
          <p:cNvPr id="968" name="Google Shape;968;p125"/>
          <p:cNvSpPr/>
          <p:nvPr/>
        </p:nvSpPr>
        <p:spPr>
          <a:xfrm>
            <a:off x="5977300" y="3894650"/>
            <a:ext cx="3129600" cy="12489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900">
              <a:solidFill>
                <a:srgbClr val="000000"/>
              </a:solidFill>
            </a:endParaRPr>
          </a:p>
          <a:p>
            <a:pPr indent="0" lvl="0" marL="0" rtl="0" algn="l">
              <a:lnSpc>
                <a:spcPct val="115000"/>
              </a:lnSpc>
              <a:spcBef>
                <a:spcPts val="1200"/>
              </a:spcBef>
              <a:spcAft>
                <a:spcPts val="0"/>
              </a:spcAft>
              <a:buNone/>
            </a:pPr>
            <a:r>
              <a:t/>
            </a:r>
            <a:endParaRPr b="1" sz="900">
              <a:solidFill>
                <a:srgbClr val="000000"/>
              </a:solidFill>
            </a:endParaRPr>
          </a:p>
          <a:p>
            <a:pPr indent="0" lvl="0" marL="0" rtl="0" algn="l">
              <a:lnSpc>
                <a:spcPct val="115000"/>
              </a:lnSpc>
              <a:spcBef>
                <a:spcPts val="1200"/>
              </a:spcBef>
              <a:spcAft>
                <a:spcPts val="0"/>
              </a:spcAft>
              <a:buNone/>
            </a:pPr>
            <a:r>
              <a:rPr b="1" lang="en" sz="900">
                <a:solidFill>
                  <a:srgbClr val="000000"/>
                </a:solidFill>
              </a:rPr>
              <a:t>Weight given to the decoder RNN module while computing output probabilities </a:t>
            </a:r>
            <a:endParaRPr b="1" sz="900"/>
          </a:p>
          <a:p>
            <a:pPr indent="0" lvl="0" marL="0" rtl="0" algn="l">
              <a:lnSpc>
                <a:spcPct val="115000"/>
              </a:lnSpc>
              <a:spcBef>
                <a:spcPts val="1200"/>
              </a:spcBef>
              <a:spcAft>
                <a:spcPts val="0"/>
              </a:spcAft>
              <a:buNone/>
            </a:pPr>
            <a:r>
              <a:rPr b="1" lang="en" sz="900">
                <a:solidFill>
                  <a:srgbClr val="000000"/>
                </a:solidFill>
              </a:rPr>
              <a:t>p: Output probability of a token w at step t is a weighted sum of probabilities from decoder LSTM model 	</a:t>
            </a:r>
            <a:r>
              <a:rPr b="1" lang="en" sz="900"/>
              <a:t>Cross entropy loss</a:t>
            </a:r>
            <a:r>
              <a:rPr b="1" lang="en" sz="900">
                <a:solidFill>
                  <a:srgbClr val="000000"/>
                </a:solidFill>
              </a:rPr>
              <a:t>	</a:t>
            </a:r>
            <a:endParaRPr b="1" sz="900">
              <a:solidFill>
                <a:srgbClr val="000000"/>
              </a:solidFill>
            </a:endParaRPr>
          </a:p>
          <a:p>
            <a:pPr indent="0" lvl="0" marL="0" rtl="0" algn="l">
              <a:lnSpc>
                <a:spcPct val="115000"/>
              </a:lnSpc>
              <a:spcBef>
                <a:spcPts val="1200"/>
              </a:spcBef>
              <a:spcAft>
                <a:spcPts val="0"/>
              </a:spcAft>
              <a:buNone/>
            </a:pPr>
            <a:r>
              <a:t/>
            </a:r>
            <a:endParaRPr b="1" sz="900">
              <a:solidFill>
                <a:srgbClr val="000000"/>
              </a:solidFill>
            </a:endParaRPr>
          </a:p>
          <a:p>
            <a:pPr indent="0" lvl="0" marL="0" rtl="0" algn="l">
              <a:spcBef>
                <a:spcPts val="1200"/>
              </a:spcBef>
              <a:spcAft>
                <a:spcPts val="0"/>
              </a:spcAft>
              <a:buNone/>
            </a:pPr>
            <a:r>
              <a:t/>
            </a:r>
            <a:endParaRPr/>
          </a:p>
        </p:txBody>
      </p:sp>
      <p:sp>
        <p:nvSpPr>
          <p:cNvPr id="969" name="Google Shape;969;p125"/>
          <p:cNvSpPr txBox="1"/>
          <p:nvPr/>
        </p:nvSpPr>
        <p:spPr>
          <a:xfrm>
            <a:off x="7626813" y="832888"/>
            <a:ext cx="6012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t>RNN</a:t>
            </a:r>
            <a:endParaRPr sz="1300"/>
          </a:p>
        </p:txBody>
      </p:sp>
      <p:sp>
        <p:nvSpPr>
          <p:cNvPr id="970" name="Google Shape;970;p125"/>
          <p:cNvSpPr txBox="1"/>
          <p:nvPr/>
        </p:nvSpPr>
        <p:spPr>
          <a:xfrm>
            <a:off x="279250" y="4233875"/>
            <a:ext cx="14253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M-dimensional embedding vectors</a:t>
            </a:r>
            <a:endParaRPr/>
          </a:p>
        </p:txBody>
      </p:sp>
      <p:sp>
        <p:nvSpPr>
          <p:cNvPr id="971" name="Google Shape;971;p125"/>
          <p:cNvSpPr txBox="1"/>
          <p:nvPr/>
        </p:nvSpPr>
        <p:spPr>
          <a:xfrm>
            <a:off x="384250" y="1868725"/>
            <a:ext cx="17271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Attention Weights</a:t>
            </a:r>
            <a:endParaRPr/>
          </a:p>
        </p:txBody>
      </p:sp>
      <p:cxnSp>
        <p:nvCxnSpPr>
          <p:cNvPr id="972" name="Google Shape;972;p125"/>
          <p:cNvCxnSpPr/>
          <p:nvPr/>
        </p:nvCxnSpPr>
        <p:spPr>
          <a:xfrm rot="-5400000">
            <a:off x="2307369" y="774225"/>
            <a:ext cx="1395000" cy="720600"/>
          </a:xfrm>
          <a:prstGeom prst="bentConnector3">
            <a:avLst>
              <a:gd fmla="val 98909" name="adj1"/>
            </a:avLst>
          </a:prstGeom>
          <a:noFill/>
          <a:ln cap="flat" cmpd="sng" w="9525">
            <a:solidFill>
              <a:schemeClr val="dk2"/>
            </a:solidFill>
            <a:prstDash val="solid"/>
            <a:round/>
            <a:headEnd len="med" w="med" type="none"/>
            <a:tailEnd len="med" w="med" type="none"/>
          </a:ln>
        </p:spPr>
      </p:cxnSp>
      <p:grpSp>
        <p:nvGrpSpPr>
          <p:cNvPr id="973" name="Google Shape;973;p125"/>
          <p:cNvGrpSpPr/>
          <p:nvPr/>
        </p:nvGrpSpPr>
        <p:grpSpPr>
          <a:xfrm>
            <a:off x="774100" y="1800325"/>
            <a:ext cx="3568571" cy="1803250"/>
            <a:chOff x="774100" y="1800325"/>
            <a:chExt cx="3568571" cy="1803250"/>
          </a:xfrm>
        </p:grpSpPr>
        <p:sp>
          <p:nvSpPr>
            <p:cNvPr id="974" name="Google Shape;974;p125"/>
            <p:cNvSpPr/>
            <p:nvPr/>
          </p:nvSpPr>
          <p:spPr>
            <a:xfrm>
              <a:off x="2452450" y="2315725"/>
              <a:ext cx="332400" cy="320700"/>
            </a:xfrm>
            <a:prstGeom prst="ellipse">
              <a:avLst/>
            </a:prstGeom>
            <a:solidFill>
              <a:srgbClr val="F6B26B"/>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5" name="Google Shape;975;p125"/>
            <p:cNvCxnSpPr>
              <a:stCxn id="955" idx="3"/>
              <a:endCxn id="974" idx="3"/>
            </p:cNvCxnSpPr>
            <p:nvPr/>
          </p:nvCxnSpPr>
          <p:spPr>
            <a:xfrm flipH="1" rot="10800000">
              <a:off x="774100" y="2589325"/>
              <a:ext cx="1727100" cy="1009200"/>
            </a:xfrm>
            <a:prstGeom prst="straightConnector1">
              <a:avLst/>
            </a:prstGeom>
            <a:noFill/>
            <a:ln cap="flat" cmpd="sng" w="9525">
              <a:solidFill>
                <a:srgbClr val="595959"/>
              </a:solidFill>
              <a:prstDash val="solid"/>
              <a:round/>
              <a:headEnd len="med" w="med" type="none"/>
              <a:tailEnd len="med" w="med" type="triangle"/>
            </a:ln>
          </p:spPr>
        </p:cxnSp>
        <p:cxnSp>
          <p:nvCxnSpPr>
            <p:cNvPr id="976" name="Google Shape;976;p125"/>
            <p:cNvCxnSpPr>
              <a:stCxn id="963" idx="3"/>
              <a:endCxn id="974" idx="4"/>
            </p:cNvCxnSpPr>
            <p:nvPr/>
          </p:nvCxnSpPr>
          <p:spPr>
            <a:xfrm flipH="1" rot="10800000">
              <a:off x="1692550" y="2636425"/>
              <a:ext cx="926100" cy="962100"/>
            </a:xfrm>
            <a:prstGeom prst="straightConnector1">
              <a:avLst/>
            </a:prstGeom>
            <a:noFill/>
            <a:ln cap="flat" cmpd="sng" w="9525">
              <a:solidFill>
                <a:srgbClr val="595959"/>
              </a:solidFill>
              <a:prstDash val="solid"/>
              <a:round/>
              <a:headEnd len="med" w="med" type="none"/>
              <a:tailEnd len="med" w="med" type="triangle"/>
            </a:ln>
          </p:spPr>
        </p:cxnSp>
        <p:cxnSp>
          <p:nvCxnSpPr>
            <p:cNvPr id="977" name="Google Shape;977;p125"/>
            <p:cNvCxnSpPr>
              <a:stCxn id="962" idx="3"/>
              <a:endCxn id="974" idx="4"/>
            </p:cNvCxnSpPr>
            <p:nvPr/>
          </p:nvCxnSpPr>
          <p:spPr>
            <a:xfrm flipH="1" rot="10800000">
              <a:off x="2526700" y="2636375"/>
              <a:ext cx="92100" cy="967200"/>
            </a:xfrm>
            <a:prstGeom prst="straightConnector1">
              <a:avLst/>
            </a:prstGeom>
            <a:noFill/>
            <a:ln cap="flat" cmpd="sng" w="9525">
              <a:solidFill>
                <a:srgbClr val="595959"/>
              </a:solidFill>
              <a:prstDash val="solid"/>
              <a:round/>
              <a:headEnd len="med" w="med" type="none"/>
              <a:tailEnd len="med" w="med" type="triangle"/>
            </a:ln>
          </p:spPr>
        </p:cxnSp>
        <p:cxnSp>
          <p:nvCxnSpPr>
            <p:cNvPr id="978" name="Google Shape;978;p125"/>
            <p:cNvCxnSpPr>
              <a:endCxn id="974" idx="5"/>
            </p:cNvCxnSpPr>
            <p:nvPr/>
          </p:nvCxnSpPr>
          <p:spPr>
            <a:xfrm rot="10800000">
              <a:off x="2736171" y="2589460"/>
              <a:ext cx="1606500" cy="1009200"/>
            </a:xfrm>
            <a:prstGeom prst="straightConnector1">
              <a:avLst/>
            </a:prstGeom>
            <a:noFill/>
            <a:ln cap="flat" cmpd="sng" w="9525">
              <a:solidFill>
                <a:srgbClr val="595959"/>
              </a:solidFill>
              <a:prstDash val="solid"/>
              <a:round/>
              <a:headEnd len="med" w="med" type="none"/>
              <a:tailEnd len="med" w="med" type="triangle"/>
            </a:ln>
          </p:spPr>
        </p:cxnSp>
        <p:cxnSp>
          <p:nvCxnSpPr>
            <p:cNvPr id="979" name="Google Shape;979;p125"/>
            <p:cNvCxnSpPr>
              <a:stCxn id="964" idx="3"/>
            </p:cNvCxnSpPr>
            <p:nvPr/>
          </p:nvCxnSpPr>
          <p:spPr>
            <a:xfrm rot="10800000">
              <a:off x="2644150" y="2615425"/>
              <a:ext cx="801000" cy="983100"/>
            </a:xfrm>
            <a:prstGeom prst="straightConnector1">
              <a:avLst/>
            </a:prstGeom>
            <a:noFill/>
            <a:ln cap="flat" cmpd="sng" w="9525">
              <a:solidFill>
                <a:srgbClr val="595959"/>
              </a:solidFill>
              <a:prstDash val="solid"/>
              <a:round/>
              <a:headEnd len="med" w="med" type="none"/>
              <a:tailEnd len="med" w="med" type="triangle"/>
            </a:ln>
          </p:spPr>
        </p:cxnSp>
        <p:cxnSp>
          <p:nvCxnSpPr>
            <p:cNvPr id="980" name="Google Shape;980;p125"/>
            <p:cNvCxnSpPr>
              <a:stCxn id="974" idx="0"/>
              <a:endCxn id="981" idx="2"/>
            </p:cNvCxnSpPr>
            <p:nvPr/>
          </p:nvCxnSpPr>
          <p:spPr>
            <a:xfrm flipH="1" rot="10800000">
              <a:off x="2618650" y="1800325"/>
              <a:ext cx="28500" cy="515400"/>
            </a:xfrm>
            <a:prstGeom prst="straightConnector1">
              <a:avLst/>
            </a:prstGeom>
            <a:noFill/>
            <a:ln cap="flat" cmpd="sng" w="9525">
              <a:solidFill>
                <a:srgbClr val="595959"/>
              </a:solidFill>
              <a:prstDash val="solid"/>
              <a:round/>
              <a:headEnd len="med" w="med" type="none"/>
              <a:tailEnd len="med" w="med" type="triangle"/>
            </a:ln>
          </p:spPr>
        </p:cxnSp>
      </p:grpSp>
      <p:grpSp>
        <p:nvGrpSpPr>
          <p:cNvPr id="982" name="Google Shape;982;p125"/>
          <p:cNvGrpSpPr/>
          <p:nvPr/>
        </p:nvGrpSpPr>
        <p:grpSpPr>
          <a:xfrm>
            <a:off x="3369250" y="438338"/>
            <a:ext cx="4754200" cy="3040488"/>
            <a:chOff x="3369250" y="438338"/>
            <a:chExt cx="4754200" cy="3040488"/>
          </a:xfrm>
        </p:grpSpPr>
        <p:grpSp>
          <p:nvGrpSpPr>
            <p:cNvPr id="983" name="Google Shape;983;p125"/>
            <p:cNvGrpSpPr/>
            <p:nvPr/>
          </p:nvGrpSpPr>
          <p:grpSpPr>
            <a:xfrm>
              <a:off x="5487425" y="679838"/>
              <a:ext cx="2633825" cy="630300"/>
              <a:chOff x="6031575" y="382075"/>
              <a:chExt cx="2633825" cy="630300"/>
            </a:xfrm>
          </p:grpSpPr>
          <p:sp>
            <p:nvSpPr>
              <p:cNvPr id="984" name="Google Shape;984;p125"/>
              <p:cNvSpPr/>
              <p:nvPr/>
            </p:nvSpPr>
            <p:spPr>
              <a:xfrm rot="-5400000">
                <a:off x="5939625" y="474025"/>
                <a:ext cx="630300" cy="4464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25"/>
              <p:cNvSpPr/>
              <p:nvPr/>
            </p:nvSpPr>
            <p:spPr>
              <a:xfrm rot="-5400000">
                <a:off x="6619125" y="474025"/>
                <a:ext cx="630300" cy="4464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25"/>
              <p:cNvSpPr/>
              <p:nvPr/>
            </p:nvSpPr>
            <p:spPr>
              <a:xfrm rot="-5400000">
                <a:off x="7298625" y="474025"/>
                <a:ext cx="630300" cy="446400"/>
              </a:xfrm>
              <a:prstGeom prst="rect">
                <a:avLst/>
              </a:prstGeom>
              <a:solidFill>
                <a:srgbClr val="A4C2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25"/>
              <p:cNvSpPr/>
              <p:nvPr/>
            </p:nvSpPr>
            <p:spPr>
              <a:xfrm rot="-5400000">
                <a:off x="8127050" y="474025"/>
                <a:ext cx="630300" cy="446400"/>
              </a:xfrm>
              <a:prstGeom prst="rect">
                <a:avLst/>
              </a:prstGeom>
              <a:solidFill>
                <a:srgbClr val="4A86E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8" name="Google Shape;988;p125"/>
              <p:cNvCxnSpPr>
                <a:endCxn id="985" idx="0"/>
              </p:cNvCxnSpPr>
              <p:nvPr/>
            </p:nvCxnSpPr>
            <p:spPr>
              <a:xfrm>
                <a:off x="6477975" y="697225"/>
                <a:ext cx="233100" cy="0"/>
              </a:xfrm>
              <a:prstGeom prst="straightConnector1">
                <a:avLst/>
              </a:prstGeom>
              <a:noFill/>
              <a:ln cap="flat" cmpd="sng" w="19050">
                <a:solidFill>
                  <a:srgbClr val="595959"/>
                </a:solidFill>
                <a:prstDash val="solid"/>
                <a:round/>
                <a:headEnd len="med" w="med" type="none"/>
                <a:tailEnd len="med" w="med" type="triangle"/>
              </a:ln>
            </p:spPr>
          </p:cxnSp>
          <p:cxnSp>
            <p:nvCxnSpPr>
              <p:cNvPr id="989" name="Google Shape;989;p125"/>
              <p:cNvCxnSpPr/>
              <p:nvPr/>
            </p:nvCxnSpPr>
            <p:spPr>
              <a:xfrm>
                <a:off x="7157463" y="697225"/>
                <a:ext cx="233100" cy="0"/>
              </a:xfrm>
              <a:prstGeom prst="straightConnector1">
                <a:avLst/>
              </a:prstGeom>
              <a:noFill/>
              <a:ln cap="flat" cmpd="sng" w="19050">
                <a:solidFill>
                  <a:srgbClr val="595959"/>
                </a:solidFill>
                <a:prstDash val="solid"/>
                <a:round/>
                <a:headEnd len="med" w="med" type="none"/>
                <a:tailEnd len="med" w="med" type="triangle"/>
              </a:ln>
            </p:spPr>
          </p:cxnSp>
          <p:cxnSp>
            <p:nvCxnSpPr>
              <p:cNvPr id="990" name="Google Shape;990;p125"/>
              <p:cNvCxnSpPr>
                <a:stCxn id="986" idx="2"/>
                <a:endCxn id="987" idx="0"/>
              </p:cNvCxnSpPr>
              <p:nvPr/>
            </p:nvCxnSpPr>
            <p:spPr>
              <a:xfrm>
                <a:off x="7836975" y="697225"/>
                <a:ext cx="381900" cy="0"/>
              </a:xfrm>
              <a:prstGeom prst="straightConnector1">
                <a:avLst/>
              </a:prstGeom>
              <a:noFill/>
              <a:ln cap="flat" cmpd="sng" w="19050">
                <a:solidFill>
                  <a:srgbClr val="595959"/>
                </a:solidFill>
                <a:prstDash val="solid"/>
                <a:round/>
                <a:headEnd len="med" w="med" type="none"/>
                <a:tailEnd len="med" w="med" type="triangle"/>
              </a:ln>
            </p:spPr>
          </p:cxnSp>
        </p:grpSp>
        <p:cxnSp>
          <p:nvCxnSpPr>
            <p:cNvPr id="991" name="Google Shape;991;p125"/>
            <p:cNvCxnSpPr>
              <a:stCxn id="992" idx="3"/>
              <a:endCxn id="987" idx="1"/>
            </p:cNvCxnSpPr>
            <p:nvPr/>
          </p:nvCxnSpPr>
          <p:spPr>
            <a:xfrm>
              <a:off x="3369250" y="438338"/>
              <a:ext cx="4528800" cy="871800"/>
            </a:xfrm>
            <a:prstGeom prst="bentConnector4">
              <a:avLst>
                <a:gd fmla="val 88903" name="adj1"/>
                <a:gd fmla="val 127314" name="adj2"/>
              </a:avLst>
            </a:prstGeom>
            <a:noFill/>
            <a:ln cap="flat" cmpd="sng" w="9525">
              <a:solidFill>
                <a:srgbClr val="595959"/>
              </a:solidFill>
              <a:prstDash val="solid"/>
              <a:round/>
              <a:headEnd len="med" w="med" type="none"/>
              <a:tailEnd len="med" w="med" type="none"/>
            </a:ln>
          </p:spPr>
        </p:cxnSp>
        <p:sp>
          <p:nvSpPr>
            <p:cNvPr id="993" name="Google Shape;993;p125"/>
            <p:cNvSpPr/>
            <p:nvPr/>
          </p:nvSpPr>
          <p:spPr>
            <a:xfrm>
              <a:off x="7073775" y="2709025"/>
              <a:ext cx="538500" cy="769800"/>
            </a:xfrm>
            <a:prstGeom prst="rect">
              <a:avLst/>
            </a:prstGeom>
            <a:solidFill>
              <a:srgbClr val="B6D7A8"/>
            </a:solidFill>
            <a:ln cap="flat" cmpd="sng" w="2857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4" name="Google Shape;994;p125"/>
            <p:cNvCxnSpPr>
              <a:stCxn id="987" idx="2"/>
              <a:endCxn id="993" idx="0"/>
            </p:cNvCxnSpPr>
            <p:nvPr/>
          </p:nvCxnSpPr>
          <p:spPr>
            <a:xfrm flipH="1">
              <a:off x="7343050" y="994988"/>
              <a:ext cx="778200" cy="1713900"/>
            </a:xfrm>
            <a:prstGeom prst="bentConnector4">
              <a:avLst>
                <a:gd fmla="val -30599" name="adj1"/>
                <a:gd fmla="val 59198" name="adj2"/>
              </a:avLst>
            </a:prstGeom>
            <a:noFill/>
            <a:ln cap="flat" cmpd="sng" w="9525">
              <a:solidFill>
                <a:srgbClr val="595959"/>
              </a:solidFill>
              <a:prstDash val="solid"/>
              <a:round/>
              <a:headEnd len="med" w="med" type="none"/>
              <a:tailEnd len="med" w="med" type="none"/>
            </a:ln>
          </p:spPr>
        </p:cxnSp>
        <p:sp>
          <p:nvSpPr>
            <p:cNvPr id="995" name="Google Shape;995;p125"/>
            <p:cNvSpPr/>
            <p:nvPr/>
          </p:nvSpPr>
          <p:spPr>
            <a:xfrm>
              <a:off x="7791050" y="2881225"/>
              <a:ext cx="332400" cy="451500"/>
            </a:xfrm>
            <a:prstGeom prst="rect">
              <a:avLst/>
            </a:prstGeom>
            <a:solidFill>
              <a:srgbClr val="E6B8A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p</a:t>
              </a:r>
              <a:endParaRPr b="1" sz="1000"/>
            </a:p>
          </p:txBody>
        </p:sp>
        <p:cxnSp>
          <p:nvCxnSpPr>
            <p:cNvPr id="996" name="Google Shape;996;p125"/>
            <p:cNvCxnSpPr>
              <a:endCxn id="995" idx="1"/>
            </p:cNvCxnSpPr>
            <p:nvPr/>
          </p:nvCxnSpPr>
          <p:spPr>
            <a:xfrm>
              <a:off x="7612250" y="3093775"/>
              <a:ext cx="178800" cy="13200"/>
            </a:xfrm>
            <a:prstGeom prst="straightConnector1">
              <a:avLst/>
            </a:prstGeom>
            <a:noFill/>
            <a:ln cap="flat" cmpd="sng" w="9525">
              <a:solidFill>
                <a:srgbClr val="595959"/>
              </a:solidFill>
              <a:prstDash val="solid"/>
              <a:round/>
              <a:headEnd len="med" w="med" type="none"/>
              <a:tailEnd len="med" w="med" type="triangle"/>
            </a:ln>
          </p:spPr>
        </p:cxnSp>
      </p:grpSp>
      <p:grpSp>
        <p:nvGrpSpPr>
          <p:cNvPr id="997" name="Google Shape;997;p125"/>
          <p:cNvGrpSpPr/>
          <p:nvPr/>
        </p:nvGrpSpPr>
        <p:grpSpPr>
          <a:xfrm>
            <a:off x="389900" y="395775"/>
            <a:ext cx="4197000" cy="1404425"/>
            <a:chOff x="389900" y="395775"/>
            <a:chExt cx="4197000" cy="1404425"/>
          </a:xfrm>
        </p:grpSpPr>
        <p:sp>
          <p:nvSpPr>
            <p:cNvPr id="998" name="Google Shape;998;p125"/>
            <p:cNvSpPr/>
            <p:nvPr/>
          </p:nvSpPr>
          <p:spPr>
            <a:xfrm>
              <a:off x="389900" y="1295900"/>
              <a:ext cx="4197000" cy="5043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25"/>
            <p:cNvSpPr/>
            <p:nvPr/>
          </p:nvSpPr>
          <p:spPr>
            <a:xfrm>
              <a:off x="1882300" y="395775"/>
              <a:ext cx="1501200" cy="5043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Context Vector</a:t>
              </a:r>
              <a:endParaRPr/>
            </a:p>
          </p:txBody>
        </p:sp>
        <p:sp>
          <p:nvSpPr>
            <p:cNvPr id="1000" name="Google Shape;1000;p125"/>
            <p:cNvSpPr/>
            <p:nvPr/>
          </p:nvSpPr>
          <p:spPr>
            <a:xfrm>
              <a:off x="499700" y="1348700"/>
              <a:ext cx="332400" cy="4515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25"/>
            <p:cNvSpPr/>
            <p:nvPr/>
          </p:nvSpPr>
          <p:spPr>
            <a:xfrm>
              <a:off x="1053150" y="1479500"/>
              <a:ext cx="332400" cy="3207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25"/>
            <p:cNvSpPr/>
            <p:nvPr/>
          </p:nvSpPr>
          <p:spPr>
            <a:xfrm>
              <a:off x="1767025" y="1582300"/>
              <a:ext cx="332400" cy="2178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25"/>
            <p:cNvSpPr/>
            <p:nvPr/>
          </p:nvSpPr>
          <p:spPr>
            <a:xfrm>
              <a:off x="2480888" y="1348700"/>
              <a:ext cx="332400" cy="4515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25"/>
            <p:cNvSpPr/>
            <p:nvPr/>
          </p:nvSpPr>
          <p:spPr>
            <a:xfrm>
              <a:off x="3034350" y="1479500"/>
              <a:ext cx="332400" cy="3207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25"/>
            <p:cNvSpPr/>
            <p:nvPr/>
          </p:nvSpPr>
          <p:spPr>
            <a:xfrm>
              <a:off x="3908650" y="1479500"/>
              <a:ext cx="332400" cy="320700"/>
            </a:xfrm>
            <a:prstGeom prst="rect">
              <a:avLst/>
            </a:prstGeom>
            <a:solidFill>
              <a:srgbClr val="B6D7A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125"/>
          <p:cNvSpPr txBox="1"/>
          <p:nvPr/>
        </p:nvSpPr>
        <p:spPr>
          <a:xfrm>
            <a:off x="5977300" y="1340825"/>
            <a:ext cx="15012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Decoder States</a:t>
            </a:r>
            <a:endParaRPr/>
          </a:p>
        </p:txBody>
      </p:sp>
      <p:sp>
        <p:nvSpPr>
          <p:cNvPr id="1007" name="Google Shape;1007;p125"/>
          <p:cNvSpPr txBox="1"/>
          <p:nvPr/>
        </p:nvSpPr>
        <p:spPr>
          <a:xfrm>
            <a:off x="7626825" y="787425"/>
            <a:ext cx="7860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RNN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Encoder</a:t>
            </a:r>
            <a:endParaRPr/>
          </a:p>
        </p:txBody>
      </p:sp>
      <p:sp>
        <p:nvSpPr>
          <p:cNvPr id="1013" name="Google Shape;1013;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 and reverse encoder.</a:t>
            </a:r>
            <a:endParaRPr/>
          </a:p>
          <a:p>
            <a:pPr indent="0" lvl="0" marL="0" rtl="0" algn="l">
              <a:spcBef>
                <a:spcPts val="1600"/>
              </a:spcBef>
              <a:spcAft>
                <a:spcPts val="0"/>
              </a:spcAft>
              <a:buNone/>
            </a:pPr>
            <a:r>
              <a:rPr lang="en"/>
              <a:t>Addition to combine the forward and reverse encoder states.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14" name="Google Shape;1014;p126"/>
          <p:cNvPicPr preferRelativeResize="0"/>
          <p:nvPr/>
        </p:nvPicPr>
        <p:blipFill rotWithShape="1">
          <a:blip r:embed="rId3">
            <a:alphaModFix/>
          </a:blip>
          <a:srcRect b="0" l="0" r="0" t="3297"/>
          <a:stretch/>
        </p:blipFill>
        <p:spPr>
          <a:xfrm>
            <a:off x="447050" y="2252450"/>
            <a:ext cx="3994527" cy="1552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8" name="Shape 1018"/>
        <p:cNvGrpSpPr/>
        <p:nvPr/>
      </p:nvGrpSpPr>
      <p:grpSpPr>
        <a:xfrm>
          <a:off x="0" y="0"/>
          <a:ext cx="0" cy="0"/>
          <a:chOff x="0" y="0"/>
          <a:chExt cx="0" cy="0"/>
        </a:xfrm>
      </p:grpSpPr>
      <p:sp>
        <p:nvSpPr>
          <p:cNvPr id="1019" name="Google Shape;1019;p127"/>
          <p:cNvSpPr txBox="1"/>
          <p:nvPr>
            <p:ph type="title"/>
          </p:nvPr>
        </p:nvSpPr>
        <p:spPr>
          <a:xfrm>
            <a:off x="311700" y="161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Attention and Decoder</a:t>
            </a:r>
            <a:endParaRPr/>
          </a:p>
        </p:txBody>
      </p:sp>
      <p:sp>
        <p:nvSpPr>
          <p:cNvPr id="1020" name="Google Shape;1020;p127"/>
          <p:cNvSpPr txBox="1"/>
          <p:nvPr>
            <p:ph idx="1" type="body"/>
          </p:nvPr>
        </p:nvSpPr>
        <p:spPr>
          <a:xfrm>
            <a:off x="311700" y="730263"/>
            <a:ext cx="8520600" cy="34164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An RNN based Decoder is used.</a:t>
            </a:r>
            <a:endParaRPr sz="1400"/>
          </a:p>
          <a:p>
            <a:pPr indent="-317500" lvl="0" marL="457200" rtl="0" algn="l">
              <a:lnSpc>
                <a:spcPct val="115000"/>
              </a:lnSpc>
              <a:spcBef>
                <a:spcPts val="0"/>
              </a:spcBef>
              <a:spcAft>
                <a:spcPts val="0"/>
              </a:spcAft>
              <a:buSzPts val="1400"/>
              <a:buChar char="●"/>
            </a:pPr>
            <a:r>
              <a:rPr lang="en" sz="1400"/>
              <a:t>A normalized attention weight vector is computed using the previous decoder hidden state and encoder representations.</a:t>
            </a:r>
            <a:endParaRPr sz="1400"/>
          </a:p>
          <a:p>
            <a:pPr indent="-317500" lvl="0" marL="457200" rtl="0" algn="l">
              <a:lnSpc>
                <a:spcPct val="115000"/>
              </a:lnSpc>
              <a:spcBef>
                <a:spcPts val="0"/>
              </a:spcBef>
              <a:spcAft>
                <a:spcPts val="0"/>
              </a:spcAft>
              <a:buSzPts val="1400"/>
              <a:buChar char="●"/>
            </a:pPr>
            <a:r>
              <a:rPr lang="en" sz="1400"/>
              <a:t>The context vector is a summation of encoder states weighted by corresponding attention weights.</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sz="1400"/>
              <a:t>The decoder layer gives the current state based on the hidden state of the previous time step and the true label for the previous time step.</a:t>
            </a:r>
            <a:endParaRPr sz="1400"/>
          </a:p>
          <a:p>
            <a:pPr indent="-317500" lvl="0" marL="457200" rtl="0" algn="l">
              <a:spcBef>
                <a:spcPts val="0"/>
              </a:spcBef>
              <a:spcAft>
                <a:spcPts val="0"/>
              </a:spcAft>
              <a:buSzPts val="1400"/>
              <a:buChar char="●"/>
            </a:pPr>
            <a:r>
              <a:rPr lang="en" sz="1400"/>
              <a:t>Finally a softmax is done over the current state predictions. </a:t>
            </a:r>
            <a:endParaRPr sz="14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21" name="Google Shape;1021;p127"/>
          <p:cNvPicPr preferRelativeResize="0"/>
          <p:nvPr/>
        </p:nvPicPr>
        <p:blipFill>
          <a:blip r:embed="rId3">
            <a:alphaModFix/>
          </a:blip>
          <a:stretch>
            <a:fillRect/>
          </a:stretch>
        </p:blipFill>
        <p:spPr>
          <a:xfrm>
            <a:off x="1512025" y="1976387"/>
            <a:ext cx="6119949" cy="14955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approaches to explore</a:t>
            </a:r>
            <a:endParaRPr/>
          </a:p>
        </p:txBody>
      </p:sp>
      <p:sp>
        <p:nvSpPr>
          <p:cNvPr id="1027" name="Google Shape;1027;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Pointer network</a:t>
            </a:r>
            <a:endParaRPr/>
          </a:p>
          <a:p>
            <a:pPr indent="-342900" lvl="0" marL="457200" rtl="0" algn="l">
              <a:spcBef>
                <a:spcPts val="0"/>
              </a:spcBef>
              <a:spcAft>
                <a:spcPts val="0"/>
              </a:spcAft>
              <a:buSzPts val="1800"/>
              <a:buChar char="●"/>
            </a:pPr>
            <a:r>
              <a:rPr lang="en"/>
              <a:t>BERT Embeddings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033" name="Google Shape;1033;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solidFill>
                  <a:srgbClr val="2E414F"/>
                </a:solidFill>
                <a:highlight>
                  <a:srgbClr val="FFFFFF"/>
                </a:highlight>
                <a:latin typeface="Roboto"/>
                <a:ea typeface="Roboto"/>
                <a:cs typeface="Roboto"/>
                <a:sym typeface="Roboto"/>
              </a:rPr>
              <a:t>Jhamtani, Harsh et al. “Shakespearizing Modern Language Using Copy-Enriched Sequence-to-Sequence Models.” </a:t>
            </a:r>
            <a:r>
              <a:rPr i="1" lang="en" sz="1200">
                <a:solidFill>
                  <a:srgbClr val="2E414F"/>
                </a:solidFill>
                <a:highlight>
                  <a:srgbClr val="FFFFFF"/>
                </a:highlight>
                <a:latin typeface="Roboto"/>
                <a:ea typeface="Roboto"/>
                <a:cs typeface="Roboto"/>
                <a:sym typeface="Roboto"/>
              </a:rPr>
              <a:t>ArXiv</a:t>
            </a:r>
            <a:r>
              <a:rPr lang="en" sz="1200">
                <a:solidFill>
                  <a:srgbClr val="2E414F"/>
                </a:solidFill>
                <a:highlight>
                  <a:srgbClr val="FFFFFF"/>
                </a:highlight>
                <a:latin typeface="Roboto"/>
                <a:ea typeface="Roboto"/>
                <a:cs typeface="Roboto"/>
                <a:sym typeface="Roboto"/>
              </a:rPr>
              <a:t> abs/1707.01161 (2017): n. Pag. </a:t>
            </a:r>
            <a:endParaRPr sz="1200">
              <a:solidFill>
                <a:srgbClr val="2E414F"/>
              </a:solidFill>
              <a:highlight>
                <a:srgbClr val="FFFFFF"/>
              </a:highlight>
              <a:latin typeface="Roboto"/>
              <a:ea typeface="Roboto"/>
              <a:cs typeface="Roboto"/>
              <a:sym typeface="Roboto"/>
            </a:endParaRPr>
          </a:p>
          <a:p>
            <a:pPr indent="-304800" lvl="0" marL="457200" rtl="0" algn="l">
              <a:spcBef>
                <a:spcPts val="0"/>
              </a:spcBef>
              <a:spcAft>
                <a:spcPts val="0"/>
              </a:spcAft>
              <a:buClr>
                <a:srgbClr val="2E414F"/>
              </a:buClr>
              <a:buSzPts val="1200"/>
              <a:buFont typeface="Roboto"/>
              <a:buChar char="-"/>
            </a:pPr>
            <a:r>
              <a:rPr lang="en" sz="1200">
                <a:solidFill>
                  <a:srgbClr val="2E414F"/>
                </a:solidFill>
                <a:highlight>
                  <a:srgbClr val="FFFFFF"/>
                </a:highlight>
                <a:latin typeface="Roboto"/>
                <a:ea typeface="Roboto"/>
                <a:cs typeface="Roboto"/>
                <a:sym typeface="Roboto"/>
              </a:rPr>
              <a:t>Faruqui, Manaal, et al. "Retrofitting word vectors to semantic lexicons." arXiv preprint arXiv:1411.4166 (2014).</a:t>
            </a:r>
            <a:endParaRPr sz="1200">
              <a:solidFill>
                <a:srgbClr val="2E414F"/>
              </a:solidFill>
              <a:highlight>
                <a:srgbClr val="FFFFFF"/>
              </a:highlight>
              <a:latin typeface="Roboto"/>
              <a:ea typeface="Roboto"/>
              <a:cs typeface="Roboto"/>
              <a:sym typeface="Roboto"/>
            </a:endParaRPr>
          </a:p>
          <a:p>
            <a:pPr indent="-304800" lvl="0" marL="457200" rtl="0" algn="l">
              <a:spcBef>
                <a:spcPts val="0"/>
              </a:spcBef>
              <a:spcAft>
                <a:spcPts val="0"/>
              </a:spcAft>
              <a:buClr>
                <a:srgbClr val="2E414F"/>
              </a:buClr>
              <a:buSzPts val="1200"/>
              <a:buFont typeface="Roboto"/>
              <a:buChar char="-"/>
            </a:pPr>
            <a:r>
              <a:rPr lang="en" sz="1200">
                <a:solidFill>
                  <a:srgbClr val="2E414F"/>
                </a:solidFill>
                <a:highlight>
                  <a:srgbClr val="FFFFFF"/>
                </a:highlight>
                <a:latin typeface="Roboto"/>
                <a:ea typeface="Roboto"/>
                <a:cs typeface="Roboto"/>
                <a:sym typeface="Roboto"/>
              </a:rPr>
              <a:t>Mikolov, Tomas et al. “Distributed Representations of Words and Phrases and their Compositionality.” ArXiv abs/1310.4546 (2013): n. Pag.</a:t>
            </a:r>
            <a:endParaRPr sz="1200">
              <a:solidFill>
                <a:srgbClr val="2E414F"/>
              </a:solidFill>
              <a:highlight>
                <a:srgbClr val="FFFFFF"/>
              </a:highlight>
              <a:latin typeface="Roboto"/>
              <a:ea typeface="Roboto"/>
              <a:cs typeface="Roboto"/>
              <a:sym typeface="Roboto"/>
            </a:endParaRPr>
          </a:p>
          <a:p>
            <a:pPr indent="-304800" lvl="0" marL="457200" rtl="0" algn="l">
              <a:spcBef>
                <a:spcPts val="0"/>
              </a:spcBef>
              <a:spcAft>
                <a:spcPts val="0"/>
              </a:spcAft>
              <a:buClr>
                <a:srgbClr val="2E414F"/>
              </a:buClr>
              <a:buSzPts val="1200"/>
              <a:buFont typeface="Roboto"/>
              <a:buChar char="-"/>
            </a:pPr>
            <a:r>
              <a:rPr lang="en" sz="1200">
                <a:solidFill>
                  <a:srgbClr val="2E414F"/>
                </a:solidFill>
                <a:highlight>
                  <a:srgbClr val="FFFFFF"/>
                </a:highlight>
                <a:latin typeface="Roboto"/>
                <a:ea typeface="Roboto"/>
                <a:cs typeface="Roboto"/>
                <a:sym typeface="Roboto"/>
              </a:rPr>
              <a:t>JeffreyPennington, RichardSocher, and ChristopherD Manning. "Glove: Global vectors for word representation." Conference on Empirical Methods in Natural Language Processing. 2014.</a:t>
            </a:r>
            <a:endParaRPr sz="1200">
              <a:solidFill>
                <a:srgbClr val="2E414F"/>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1"/>
          <p:cNvSpPr txBox="1"/>
          <p:nvPr>
            <p:ph type="ctrTitle"/>
          </p:nvPr>
        </p:nvSpPr>
        <p:spPr>
          <a:xfrm>
            <a:off x="311700" y="440875"/>
            <a:ext cx="8520600" cy="143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Helvetica Neue"/>
                <a:ea typeface="Helvetica Neue"/>
                <a:cs typeface="Helvetica Neue"/>
                <a:sym typeface="Helvetica Neue"/>
              </a:rPr>
              <a:t>Named Entity Recognition on Code-switched text</a:t>
            </a:r>
            <a:endParaRPr sz="3600"/>
          </a:p>
        </p:txBody>
      </p:sp>
      <p:sp>
        <p:nvSpPr>
          <p:cNvPr id="528" name="Google Shape;528;p71"/>
          <p:cNvSpPr txBox="1"/>
          <p:nvPr>
            <p:ph idx="1" type="subTitle"/>
          </p:nvPr>
        </p:nvSpPr>
        <p:spPr>
          <a:xfrm>
            <a:off x="311700" y="1872475"/>
            <a:ext cx="8520600" cy="53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Project Members: Harel Biggie, Mary Martin, and Elizabeth Spaulding</a:t>
            </a:r>
            <a:endParaRPr sz="1800"/>
          </a:p>
        </p:txBody>
      </p:sp>
      <p:pic>
        <p:nvPicPr>
          <p:cNvPr id="529" name="Google Shape;529;p71"/>
          <p:cNvPicPr preferRelativeResize="0"/>
          <p:nvPr/>
        </p:nvPicPr>
        <p:blipFill>
          <a:blip r:embed="rId3">
            <a:alphaModFix/>
          </a:blip>
          <a:stretch>
            <a:fillRect/>
          </a:stretch>
        </p:blipFill>
        <p:spPr>
          <a:xfrm>
            <a:off x="2616875" y="2458550"/>
            <a:ext cx="3910248" cy="2324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The task</a:t>
            </a:r>
            <a:endParaRPr>
              <a:latin typeface="Helvetica Neue"/>
              <a:ea typeface="Helvetica Neue"/>
              <a:cs typeface="Helvetica Neue"/>
              <a:sym typeface="Helvetica Neue"/>
            </a:endParaRPr>
          </a:p>
        </p:txBody>
      </p:sp>
      <p:sp>
        <p:nvSpPr>
          <p:cNvPr id="535" name="Google Shape;535;p72"/>
          <p:cNvSpPr txBox="1"/>
          <p:nvPr>
            <p:ph idx="1" type="body"/>
          </p:nvPr>
        </p:nvSpPr>
        <p:spPr>
          <a:xfrm>
            <a:off x="311700" y="1152475"/>
            <a:ext cx="3886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latin typeface="Helvetica Neue"/>
                <a:ea typeface="Helvetica Neue"/>
                <a:cs typeface="Helvetica Neue"/>
                <a:sym typeface="Helvetica Neue"/>
              </a:rPr>
              <a:t>Code-switching</a:t>
            </a:r>
            <a:r>
              <a:rPr lang="en">
                <a:latin typeface="Helvetica Neue"/>
                <a:ea typeface="Helvetica Neue"/>
                <a:cs typeface="Helvetica Neue"/>
                <a:sym typeface="Helvetica Neue"/>
              </a:rPr>
              <a:t>: speaking two or more languages in one utterance</a:t>
            </a:r>
            <a:endParaRPr>
              <a:latin typeface="Helvetica Neue"/>
              <a:ea typeface="Helvetica Neue"/>
              <a:cs typeface="Helvetica Neue"/>
              <a:sym typeface="Helvetica Neue"/>
            </a:endParaRPr>
          </a:p>
          <a:p>
            <a:pPr indent="-342900" lvl="0" marL="457200" rtl="0" algn="l">
              <a:spcBef>
                <a:spcPts val="0"/>
              </a:spcBef>
              <a:spcAft>
                <a:spcPts val="0"/>
              </a:spcAft>
              <a:buSzPts val="1800"/>
              <a:buChar char="●"/>
            </a:pPr>
            <a:r>
              <a:rPr b="1" lang="en">
                <a:latin typeface="Helvetica Neue"/>
                <a:ea typeface="Helvetica Neue"/>
                <a:cs typeface="Helvetica Neue"/>
                <a:sym typeface="Helvetica Neue"/>
              </a:rPr>
              <a:t>Named entity recognition</a:t>
            </a:r>
            <a:r>
              <a:rPr lang="en">
                <a:latin typeface="Helvetica Neue"/>
                <a:ea typeface="Helvetica Neue"/>
                <a:cs typeface="Helvetica Neue"/>
                <a:sym typeface="Helvetica Neue"/>
              </a:rPr>
              <a:t>: locate and classify named entities in text</a:t>
            </a:r>
            <a:endParaRPr>
              <a:latin typeface="Helvetica Neue"/>
              <a:ea typeface="Helvetica Neue"/>
              <a:cs typeface="Helvetica Neue"/>
              <a:sym typeface="Helvetica Neue"/>
            </a:endParaRPr>
          </a:p>
          <a:p>
            <a:pPr indent="-342900" lvl="0" marL="457200" rtl="0" algn="l">
              <a:spcBef>
                <a:spcPts val="0"/>
              </a:spcBef>
              <a:spcAft>
                <a:spcPts val="0"/>
              </a:spcAft>
              <a:buSzPts val="1800"/>
              <a:buChar char="●"/>
            </a:pPr>
            <a:r>
              <a:rPr b="1" lang="en">
                <a:latin typeface="Helvetica Neue"/>
                <a:ea typeface="Helvetica Neue"/>
                <a:cs typeface="Helvetica Neue"/>
                <a:sym typeface="Helvetica Neue"/>
              </a:rPr>
              <a:t>Our approach</a:t>
            </a:r>
            <a:r>
              <a:rPr lang="en">
                <a:latin typeface="Helvetica Neue"/>
                <a:ea typeface="Helvetica Neue"/>
                <a:cs typeface="Helvetica Neue"/>
                <a:sym typeface="Helvetica Neue"/>
              </a:rPr>
              <a:t>:</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BiLSTM</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BERT</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Multilingual BERT</a:t>
            </a:r>
            <a:endParaRPr>
              <a:latin typeface="Helvetica Neue"/>
              <a:ea typeface="Helvetica Neue"/>
              <a:cs typeface="Helvetica Neue"/>
              <a:sym typeface="Helvetica Neue"/>
            </a:endParaRPr>
          </a:p>
        </p:txBody>
      </p:sp>
      <p:pic>
        <p:nvPicPr>
          <p:cNvPr id="536" name="Google Shape;536;p72"/>
          <p:cNvPicPr preferRelativeResize="0"/>
          <p:nvPr/>
        </p:nvPicPr>
        <p:blipFill>
          <a:blip r:embed="rId3">
            <a:alphaModFix/>
          </a:blip>
          <a:stretch>
            <a:fillRect/>
          </a:stretch>
        </p:blipFill>
        <p:spPr>
          <a:xfrm>
            <a:off x="4198100" y="1253175"/>
            <a:ext cx="4664549" cy="2637150"/>
          </a:xfrm>
          <a:prstGeom prst="rect">
            <a:avLst/>
          </a:prstGeom>
          <a:noFill/>
          <a:ln>
            <a:noFill/>
          </a:ln>
        </p:spPr>
      </p:pic>
      <p:grpSp>
        <p:nvGrpSpPr>
          <p:cNvPr id="537" name="Google Shape;537;p72"/>
          <p:cNvGrpSpPr/>
          <p:nvPr/>
        </p:nvGrpSpPr>
        <p:grpSpPr>
          <a:xfrm>
            <a:off x="5355900" y="1710250"/>
            <a:ext cx="1628800" cy="1052300"/>
            <a:chOff x="5355900" y="1710250"/>
            <a:chExt cx="1628800" cy="1052300"/>
          </a:xfrm>
        </p:grpSpPr>
        <p:grpSp>
          <p:nvGrpSpPr>
            <p:cNvPr id="538" name="Google Shape;538;p72"/>
            <p:cNvGrpSpPr/>
            <p:nvPr/>
          </p:nvGrpSpPr>
          <p:grpSpPr>
            <a:xfrm>
              <a:off x="5355900" y="1710250"/>
              <a:ext cx="1628800" cy="816500"/>
              <a:chOff x="5355900" y="1710250"/>
              <a:chExt cx="1628800" cy="816500"/>
            </a:xfrm>
          </p:grpSpPr>
          <p:sp>
            <p:nvSpPr>
              <p:cNvPr id="539" name="Google Shape;539;p72"/>
              <p:cNvSpPr/>
              <p:nvPr/>
            </p:nvSpPr>
            <p:spPr>
              <a:xfrm>
                <a:off x="5355900" y="2290950"/>
                <a:ext cx="561300" cy="235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 name="Google Shape;540;p72"/>
              <p:cNvCxnSpPr/>
              <p:nvPr/>
            </p:nvCxnSpPr>
            <p:spPr>
              <a:xfrm flipH="1">
                <a:off x="5815000" y="2010250"/>
                <a:ext cx="204900" cy="238200"/>
              </a:xfrm>
              <a:prstGeom prst="straightConnector1">
                <a:avLst/>
              </a:prstGeom>
              <a:noFill/>
              <a:ln cap="flat" cmpd="sng" w="19050">
                <a:solidFill>
                  <a:srgbClr val="FF0000"/>
                </a:solidFill>
                <a:prstDash val="solid"/>
                <a:round/>
                <a:headEnd len="med" w="med" type="none"/>
                <a:tailEnd len="med" w="med" type="stealth"/>
              </a:ln>
            </p:spPr>
          </p:cxnSp>
          <p:sp>
            <p:nvSpPr>
              <p:cNvPr id="541" name="Google Shape;541;p72"/>
              <p:cNvSpPr txBox="1"/>
              <p:nvPr/>
            </p:nvSpPr>
            <p:spPr>
              <a:xfrm>
                <a:off x="5815000" y="1710250"/>
                <a:ext cx="11697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Helvetica Neue"/>
                    <a:ea typeface="Helvetica Neue"/>
                    <a:cs typeface="Helvetica Neue"/>
                    <a:sym typeface="Helvetica Neue"/>
                  </a:rPr>
                  <a:t>Organization</a:t>
                </a:r>
                <a:endParaRPr b="1" sz="1200">
                  <a:solidFill>
                    <a:srgbClr val="FF0000"/>
                  </a:solidFill>
                  <a:latin typeface="Helvetica Neue"/>
                  <a:ea typeface="Helvetica Neue"/>
                  <a:cs typeface="Helvetica Neue"/>
                  <a:sym typeface="Helvetica Neue"/>
                </a:endParaRPr>
              </a:p>
            </p:txBody>
          </p:sp>
        </p:grpSp>
        <p:sp>
          <p:nvSpPr>
            <p:cNvPr id="542" name="Google Shape;542;p72"/>
            <p:cNvSpPr/>
            <p:nvPr/>
          </p:nvSpPr>
          <p:spPr>
            <a:xfrm>
              <a:off x="5405775" y="2526750"/>
              <a:ext cx="561300" cy="235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 name="Google Shape;543;p72"/>
            <p:cNvCxnSpPr/>
            <p:nvPr/>
          </p:nvCxnSpPr>
          <p:spPr>
            <a:xfrm flipH="1">
              <a:off x="6032950" y="2039825"/>
              <a:ext cx="147300" cy="453000"/>
            </a:xfrm>
            <a:prstGeom prst="straightConnector1">
              <a:avLst/>
            </a:prstGeom>
            <a:noFill/>
            <a:ln cap="flat" cmpd="sng" w="19050">
              <a:solidFill>
                <a:srgbClr val="FF0000"/>
              </a:solidFill>
              <a:prstDash val="solid"/>
              <a:round/>
              <a:headEnd len="med" w="med" type="none"/>
              <a:tailEnd len="med" w="med" type="stealth"/>
            </a:ln>
          </p:spPr>
        </p:cxnSp>
      </p:grpSp>
      <p:grpSp>
        <p:nvGrpSpPr>
          <p:cNvPr id="544" name="Google Shape;544;p72"/>
          <p:cNvGrpSpPr/>
          <p:nvPr/>
        </p:nvGrpSpPr>
        <p:grpSpPr>
          <a:xfrm>
            <a:off x="7905275" y="1683175"/>
            <a:ext cx="823200" cy="843575"/>
            <a:chOff x="7905275" y="1683175"/>
            <a:chExt cx="823200" cy="843575"/>
          </a:xfrm>
        </p:grpSpPr>
        <p:sp>
          <p:nvSpPr>
            <p:cNvPr id="545" name="Google Shape;545;p72"/>
            <p:cNvSpPr/>
            <p:nvPr/>
          </p:nvSpPr>
          <p:spPr>
            <a:xfrm>
              <a:off x="7961075" y="2290950"/>
              <a:ext cx="711600" cy="235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p72"/>
            <p:cNvCxnSpPr/>
            <p:nvPr/>
          </p:nvCxnSpPr>
          <p:spPr>
            <a:xfrm flipH="1">
              <a:off x="8142400" y="1983175"/>
              <a:ext cx="88500" cy="270000"/>
            </a:xfrm>
            <a:prstGeom prst="straightConnector1">
              <a:avLst/>
            </a:prstGeom>
            <a:noFill/>
            <a:ln cap="flat" cmpd="sng" w="19050">
              <a:solidFill>
                <a:srgbClr val="FF0000"/>
              </a:solidFill>
              <a:prstDash val="solid"/>
              <a:round/>
              <a:headEnd len="med" w="med" type="none"/>
              <a:tailEnd len="med" w="med" type="stealth"/>
            </a:ln>
          </p:spPr>
        </p:cxnSp>
        <p:sp>
          <p:nvSpPr>
            <p:cNvPr id="547" name="Google Shape;547;p72"/>
            <p:cNvSpPr txBox="1"/>
            <p:nvPr/>
          </p:nvSpPr>
          <p:spPr>
            <a:xfrm>
              <a:off x="7905275" y="1683175"/>
              <a:ext cx="823200" cy="3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0000"/>
                  </a:solidFill>
                  <a:latin typeface="Helvetica Neue"/>
                  <a:ea typeface="Helvetica Neue"/>
                  <a:cs typeface="Helvetica Neue"/>
                  <a:sym typeface="Helvetica Neue"/>
                </a:rPr>
                <a:t>Product</a:t>
              </a:r>
              <a:endParaRPr b="1" sz="1200">
                <a:solidFill>
                  <a:srgbClr val="FF0000"/>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
                                        <p:tgtEl>
                                          <p:spTgt spid="5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Preliminary Results &amp; Challenges</a:t>
            </a:r>
            <a:endParaRPr>
              <a:latin typeface="Helvetica Neue"/>
              <a:ea typeface="Helvetica Neue"/>
              <a:cs typeface="Helvetica Neue"/>
              <a:sym typeface="Helvetica Neue"/>
            </a:endParaRPr>
          </a:p>
        </p:txBody>
      </p:sp>
      <p:sp>
        <p:nvSpPr>
          <p:cNvPr id="553" name="Google Shape;553;p73"/>
          <p:cNvSpPr txBox="1"/>
          <p:nvPr>
            <p:ph idx="1" type="body"/>
          </p:nvPr>
        </p:nvSpPr>
        <p:spPr>
          <a:xfrm>
            <a:off x="3533600" y="1152475"/>
            <a:ext cx="5298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n">
                <a:latin typeface="Helvetica Neue"/>
                <a:ea typeface="Helvetica Neue"/>
                <a:cs typeface="Helvetica Neue"/>
                <a:sym typeface="Helvetica Neue"/>
              </a:rPr>
              <a:t>Data loss</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Original training set size: ~50,000 tweets</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Training set size now: ~35,000 tweets</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a:latin typeface="Helvetica Neue"/>
                <a:ea typeface="Helvetica Neue"/>
                <a:cs typeface="Helvetica Neue"/>
                <a:sym typeface="Helvetica Neue"/>
              </a:rPr>
              <a:t>In general, validation loss </a:t>
            </a:r>
            <a:r>
              <a:rPr i="1" lang="en">
                <a:latin typeface="Helvetica Neue"/>
                <a:ea typeface="Helvetica Neue"/>
                <a:cs typeface="Helvetica Neue"/>
                <a:sym typeface="Helvetica Neue"/>
              </a:rPr>
              <a:t>increased </a:t>
            </a:r>
            <a:r>
              <a:rPr lang="en">
                <a:latin typeface="Helvetica Neue"/>
                <a:ea typeface="Helvetica Neue"/>
                <a:cs typeface="Helvetica Neue"/>
                <a:sym typeface="Helvetica Neue"/>
              </a:rPr>
              <a:t>as F1 score </a:t>
            </a:r>
            <a:r>
              <a:rPr i="1" lang="en">
                <a:latin typeface="Helvetica Neue"/>
                <a:ea typeface="Helvetica Neue"/>
                <a:cs typeface="Helvetica Neue"/>
                <a:sym typeface="Helvetica Neue"/>
              </a:rPr>
              <a:t>increased</a:t>
            </a:r>
            <a:endParaRPr i="1">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‘O’ tag occurs 96.9% of the time</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Model probably began to guess ‘O’ most of the time with a </a:t>
            </a:r>
            <a:r>
              <a:rPr b="1" lang="en">
                <a:latin typeface="Helvetica Neue"/>
                <a:ea typeface="Helvetica Neue"/>
                <a:cs typeface="Helvetica Neue"/>
                <a:sym typeface="Helvetica Neue"/>
              </a:rPr>
              <a:t>very high confidence</a:t>
            </a:r>
            <a:endParaRPr b="1">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a:latin typeface="Helvetica Neue"/>
                <a:ea typeface="Helvetica Neue"/>
                <a:cs typeface="Helvetica Neue"/>
                <a:sym typeface="Helvetica Neue"/>
              </a:rPr>
              <a:t>Tag weights did not improve performance 😓</a:t>
            </a:r>
            <a:endParaRPr>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a:latin typeface="Helvetica Neue"/>
                <a:ea typeface="Helvetica Neue"/>
                <a:cs typeface="Helvetica Neue"/>
                <a:sym typeface="Helvetica Neue"/>
              </a:rPr>
              <a:t>M-BERT performs worse than BERT</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Too many languages competing for space in the shared vocabulary?</a:t>
            </a:r>
            <a:endParaRPr>
              <a:latin typeface="Helvetica Neue"/>
              <a:ea typeface="Helvetica Neue"/>
              <a:cs typeface="Helvetica Neue"/>
              <a:sym typeface="Helvetica Neue"/>
            </a:endParaRPr>
          </a:p>
        </p:txBody>
      </p:sp>
      <p:graphicFrame>
        <p:nvGraphicFramePr>
          <p:cNvPr id="554" name="Google Shape;554;p73"/>
          <p:cNvGraphicFramePr/>
          <p:nvPr/>
        </p:nvGraphicFramePr>
        <p:xfrm>
          <a:off x="311700" y="1152475"/>
          <a:ext cx="3000000" cy="3000000"/>
        </p:xfrm>
        <a:graphic>
          <a:graphicData uri="http://schemas.openxmlformats.org/drawingml/2006/table">
            <a:tbl>
              <a:tblPr>
                <a:noFill/>
                <a:tableStyleId>{2543DF4B-7D46-4613-94AA-97F3783AB9AA}</a:tableStyleId>
              </a:tblPr>
              <a:tblGrid>
                <a:gridCol w="2358925"/>
                <a:gridCol w="862975"/>
              </a:tblGrid>
              <a:tr h="280375">
                <a:tc>
                  <a:txBody>
                    <a:bodyPr/>
                    <a:lstStyle/>
                    <a:p>
                      <a:pPr indent="0" lvl="0" marL="0" rtl="0" algn="l">
                        <a:spcBef>
                          <a:spcPts val="0"/>
                        </a:spcBef>
                        <a:spcAft>
                          <a:spcPts val="0"/>
                        </a:spcAft>
                        <a:buNone/>
                      </a:pPr>
                      <a:r>
                        <a:t/>
                      </a:r>
                      <a:endParaRPr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b="1" lang="en" sz="1100"/>
                        <a:t>F1 Score</a:t>
                      </a:r>
                      <a:endParaRPr b="1"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B6D7A8"/>
                    </a:solidFill>
                  </a:tcPr>
                </a:tc>
              </a:tr>
              <a:tr h="280375">
                <a:tc>
                  <a:txBody>
                    <a:bodyPr/>
                    <a:lstStyle/>
                    <a:p>
                      <a:pPr indent="0" lvl="0" marL="0" rtl="0" algn="l">
                        <a:spcBef>
                          <a:spcPts val="0"/>
                        </a:spcBef>
                        <a:spcAft>
                          <a:spcPts val="0"/>
                        </a:spcAft>
                        <a:buNone/>
                      </a:pPr>
                      <a:r>
                        <a:rPr b="1" lang="en" sz="1100"/>
                        <a:t>BiLSTM</a:t>
                      </a:r>
                      <a:endParaRPr b="1"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100"/>
                        <a:t>52.07</a:t>
                      </a:r>
                      <a:endParaRPr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D9EAD3"/>
                    </a:solidFill>
                  </a:tcPr>
                </a:tc>
              </a:tr>
              <a:tr h="280375">
                <a:tc>
                  <a:txBody>
                    <a:bodyPr/>
                    <a:lstStyle/>
                    <a:p>
                      <a:pPr indent="0" lvl="0" marL="0" rtl="0" algn="l">
                        <a:spcBef>
                          <a:spcPts val="0"/>
                        </a:spcBef>
                        <a:spcAft>
                          <a:spcPts val="0"/>
                        </a:spcAft>
                        <a:buNone/>
                      </a:pPr>
                      <a:r>
                        <a:rPr b="1" lang="en" sz="1100"/>
                        <a:t>BERT</a:t>
                      </a:r>
                      <a:endParaRPr b="1"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100"/>
                        <a:t>60.72</a:t>
                      </a:r>
                      <a:endParaRPr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D9EAD3"/>
                    </a:solidFill>
                  </a:tcPr>
                </a:tc>
              </a:tr>
              <a:tr h="280375">
                <a:tc>
                  <a:txBody>
                    <a:bodyPr/>
                    <a:lstStyle/>
                    <a:p>
                      <a:pPr indent="0" lvl="0" marL="0" rtl="0" algn="l">
                        <a:spcBef>
                          <a:spcPts val="0"/>
                        </a:spcBef>
                        <a:spcAft>
                          <a:spcPts val="0"/>
                        </a:spcAft>
                        <a:buNone/>
                      </a:pPr>
                      <a:r>
                        <a:rPr b="1" lang="en" sz="1100"/>
                        <a:t>M-BERT</a:t>
                      </a:r>
                      <a:endParaRPr b="1"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100"/>
                        <a:t>56.71</a:t>
                      </a:r>
                      <a:endParaRPr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D9EAD3"/>
                    </a:solidFill>
                  </a:tcPr>
                </a:tc>
              </a:tr>
              <a:tr h="280375">
                <a:tc>
                  <a:txBody>
                    <a:bodyPr/>
                    <a:lstStyle/>
                    <a:p>
                      <a:pPr indent="0" lvl="0" marL="0" rtl="0" algn="l">
                        <a:spcBef>
                          <a:spcPts val="0"/>
                        </a:spcBef>
                        <a:spcAft>
                          <a:spcPts val="0"/>
                        </a:spcAft>
                        <a:buNone/>
                      </a:pPr>
                      <a:r>
                        <a:rPr b="1" lang="en" sz="1100"/>
                        <a:t>Shared task baseline model</a:t>
                      </a:r>
                      <a:endParaRPr b="1"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100"/>
                        <a:t>53.2802</a:t>
                      </a:r>
                      <a:endParaRPr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D9EAD3"/>
                    </a:solidFill>
                  </a:tcPr>
                </a:tc>
              </a:tr>
              <a:tr h="280375">
                <a:tc>
                  <a:txBody>
                    <a:bodyPr/>
                    <a:lstStyle/>
                    <a:p>
                      <a:pPr indent="0" lvl="0" marL="0" rtl="0" algn="l">
                        <a:spcBef>
                          <a:spcPts val="0"/>
                        </a:spcBef>
                        <a:spcAft>
                          <a:spcPts val="0"/>
                        </a:spcAft>
                        <a:buNone/>
                      </a:pPr>
                      <a:r>
                        <a:rPr b="1" lang="en" sz="1100"/>
                        <a:t>Shared task best model</a:t>
                      </a:r>
                      <a:endParaRPr b="1"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1100"/>
                        <a:t>63.7628</a:t>
                      </a:r>
                      <a:endParaRPr sz="1100"/>
                    </a:p>
                  </a:txBody>
                  <a:tcPr marT="91425" marB="91425" marR="91425" marL="91425">
                    <a:lnL cap="flat" cmpd="sng" w="9525">
                      <a:solidFill>
                        <a:srgbClr val="212121"/>
                      </a:solidFill>
                      <a:prstDash val="solid"/>
                      <a:round/>
                      <a:headEnd len="sm" w="sm" type="none"/>
                      <a:tailEnd len="sm" w="sm" type="none"/>
                    </a:lnL>
                    <a:lnR cap="flat" cmpd="sng" w="9525">
                      <a:solidFill>
                        <a:srgbClr val="212121"/>
                      </a:solidFill>
                      <a:prstDash val="solid"/>
                      <a:round/>
                      <a:headEnd len="sm" w="sm" type="none"/>
                      <a:tailEnd len="sm" w="sm" type="none"/>
                    </a:lnR>
                    <a:lnT cap="flat" cmpd="sng" w="9525">
                      <a:solidFill>
                        <a:srgbClr val="212121"/>
                      </a:solidFill>
                      <a:prstDash val="solid"/>
                      <a:round/>
                      <a:headEnd len="sm" w="sm" type="none"/>
                      <a:tailEnd len="sm" w="sm" type="none"/>
                    </a:lnT>
                    <a:lnB cap="flat" cmpd="sng" w="9525">
                      <a:solidFill>
                        <a:srgbClr val="212121"/>
                      </a:solidFill>
                      <a:prstDash val="solid"/>
                      <a:round/>
                      <a:headEnd len="sm" w="sm" type="none"/>
                      <a:tailEnd len="sm" w="sm" type="none"/>
                    </a:lnB>
                    <a:solidFill>
                      <a:srgbClr val="D9EAD3"/>
                    </a:solidFill>
                  </a:tcPr>
                </a:tc>
              </a:tr>
            </a:tbl>
          </a:graphicData>
        </a:graphic>
      </p:graphicFrame>
      <p:pic>
        <p:nvPicPr>
          <p:cNvPr id="555" name="Google Shape;555;p73"/>
          <p:cNvPicPr preferRelativeResize="0"/>
          <p:nvPr/>
        </p:nvPicPr>
        <p:blipFill>
          <a:blip r:embed="rId3">
            <a:alphaModFix/>
          </a:blip>
          <a:stretch>
            <a:fillRect/>
          </a:stretch>
        </p:blipFill>
        <p:spPr>
          <a:xfrm>
            <a:off x="731625" y="3362100"/>
            <a:ext cx="2382032" cy="168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